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893" r:id="rId2"/>
    <p:sldId id="1021" r:id="rId3"/>
    <p:sldId id="2837" r:id="rId4"/>
    <p:sldId id="2824" r:id="rId5"/>
    <p:sldId id="1025" r:id="rId6"/>
    <p:sldId id="1026" r:id="rId7"/>
    <p:sldId id="1027" r:id="rId8"/>
    <p:sldId id="1029" r:id="rId9"/>
    <p:sldId id="1030" r:id="rId10"/>
    <p:sldId id="2948" r:id="rId11"/>
    <p:sldId id="2894" r:id="rId12"/>
    <p:sldId id="2949" r:id="rId13"/>
    <p:sldId id="1034" r:id="rId14"/>
    <p:sldId id="1035" r:id="rId15"/>
    <p:sldId id="1036" r:id="rId16"/>
    <p:sldId id="1039" r:id="rId17"/>
    <p:sldId id="1040" r:id="rId18"/>
    <p:sldId id="2959" r:id="rId19"/>
    <p:sldId id="499" r:id="rId20"/>
    <p:sldId id="1041" r:id="rId21"/>
    <p:sldId id="1046" r:id="rId22"/>
    <p:sldId id="2895" r:id="rId23"/>
    <p:sldId id="1038" r:id="rId24"/>
    <p:sldId id="1044" r:id="rId25"/>
    <p:sldId id="2946" r:id="rId26"/>
    <p:sldId id="1053" r:id="rId27"/>
    <p:sldId id="1054" r:id="rId28"/>
    <p:sldId id="1055" r:id="rId29"/>
    <p:sldId id="1057" r:id="rId30"/>
    <p:sldId id="2838" r:id="rId31"/>
    <p:sldId id="2945" r:id="rId32"/>
    <p:sldId id="2960" r:id="rId33"/>
    <p:sldId id="1050" r:id="rId34"/>
    <p:sldId id="1058" r:id="rId35"/>
    <p:sldId id="1061" r:id="rId36"/>
    <p:sldId id="2874" r:id="rId37"/>
    <p:sldId id="1067" r:id="rId38"/>
    <p:sldId id="1069" r:id="rId39"/>
    <p:sldId id="2869" r:id="rId40"/>
    <p:sldId id="2944" r:id="rId41"/>
    <p:sldId id="2513" r:id="rId42"/>
    <p:sldId id="2932" r:id="rId43"/>
    <p:sldId id="2866" r:id="rId44"/>
    <p:sldId id="2953" r:id="rId45"/>
    <p:sldId id="2954" r:id="rId46"/>
    <p:sldId id="2516" r:id="rId47"/>
    <p:sldId id="2855" r:id="rId48"/>
    <p:sldId id="1082" r:id="rId49"/>
    <p:sldId id="2952" r:id="rId50"/>
    <p:sldId id="1084" r:id="rId51"/>
    <p:sldId id="2955" r:id="rId5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FF"/>
    <a:srgbClr val="FF99FF"/>
    <a:srgbClr val="FDEADA"/>
    <a:srgbClr val="F2DCDB"/>
    <a:srgbClr val="FFFFCC"/>
    <a:srgbClr val="006600"/>
    <a:srgbClr val="B9CDE5"/>
    <a:srgbClr val="E6B9B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6433" autoAdjust="0"/>
  </p:normalViewPr>
  <p:slideViewPr>
    <p:cSldViewPr snapToGrid="0" showGuides="1">
      <p:cViewPr varScale="1">
        <p:scale>
          <a:sx n="68" d="100"/>
          <a:sy n="68" d="100"/>
        </p:scale>
        <p:origin x="96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C93677-D731-424E-8225-03A1F4784D17}" type="datetimeFigureOut">
              <a:rPr lang="fr-FR"/>
              <a:pPr>
                <a:defRPr/>
              </a:pPr>
              <a:t>10/04/2022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0C6691D-F1D5-42B9-BBCE-089D6B07A19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3506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5812911" y="6704985"/>
            <a:ext cx="4441160" cy="39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5057" tIns="47529" rIns="95057" bIns="47529" anchor="b"/>
          <a:lstStyle>
            <a:lvl1pPr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00373E1-91E9-4318-8B94-DF73A4AABE2F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2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460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5640696" y="6417114"/>
            <a:ext cx="4309585" cy="3773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718" tIns="45860" rIns="91718" bIns="45860" anchor="b"/>
          <a:lstStyle>
            <a:lvl1pPr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D409045-D736-41D3-A3FD-95A21AB68CE0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19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854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5812911" y="6704985"/>
            <a:ext cx="4441160" cy="394315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5057" tIns="47529" rIns="95057" bIns="47529" anchor="b"/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F89560C-EB00-4B7E-91DA-CAE8E95C58A6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23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058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5812911" y="6704985"/>
            <a:ext cx="4441160" cy="394315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5057" tIns="47529" rIns="95057" bIns="47529" anchor="b"/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26ED2F8-9744-4702-935C-8CE5F3312F1D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24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2585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5812911" y="6704985"/>
            <a:ext cx="4441160" cy="39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5057" tIns="47529" rIns="95057" bIns="47529" anchor="b"/>
          <a:lstStyle>
            <a:lvl1pPr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AF6A6C1-3629-4A34-B36A-C0480F5CDC7E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26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727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5812911" y="6704985"/>
            <a:ext cx="4441160" cy="39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5057" tIns="47529" rIns="95057" bIns="47529" anchor="b"/>
          <a:lstStyle>
            <a:lvl1pPr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2E236B7-81ED-4D89-9399-36BFEFBE0160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27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057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5812911" y="6704985"/>
            <a:ext cx="4441160" cy="39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5057" tIns="47529" rIns="95057" bIns="47529" anchor="b"/>
          <a:lstStyle>
            <a:lvl1pPr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A6F39E3-0875-4022-A437-B47A623DEA60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28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9278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5812911" y="6704985"/>
            <a:ext cx="4441160" cy="394315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5057" tIns="47529" rIns="95057" bIns="47529" anchor="b"/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BBD5AF4-828D-4E62-8BDB-13ED569CF938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37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60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6074913" y="6913008"/>
            <a:ext cx="4641334" cy="40654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8546" tIns="49273" rIns="98546" bIns="49273" anchor="b"/>
          <a:lstStyle>
            <a:lvl1pPr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F3CD3B7-AAD4-4C6A-9C41-85783C9F300E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41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649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5812911" y="6704985"/>
            <a:ext cx="4441160" cy="394315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5057" tIns="47529" rIns="95057" bIns="47529" anchor="b"/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8A45898-504D-46CA-8B2A-5B8DD1A91081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42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860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5812911" y="6704985"/>
            <a:ext cx="4441160" cy="39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5057" tIns="47529" rIns="95057" bIns="47529" anchor="b"/>
          <a:lstStyle>
            <a:lvl1pPr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B93CC90-2CBB-4552-9532-00CC84513DBE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50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80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5812911" y="6704985"/>
            <a:ext cx="4441160" cy="39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5057" tIns="47529" rIns="95057" bIns="47529" anchor="b"/>
          <a:lstStyle>
            <a:lvl1pPr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00373E1-91E9-4318-8B94-DF73A4AABE2F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5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91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5812911" y="6704985"/>
            <a:ext cx="4441160" cy="39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5057" tIns="47529" rIns="95057" bIns="47529" anchor="b"/>
          <a:lstStyle>
            <a:lvl1pPr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79EAFD8-62FB-44DA-8107-91EBF1088AC4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6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613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5812911" y="6704985"/>
            <a:ext cx="4441160" cy="39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5057" tIns="47529" rIns="95057" bIns="47529" anchor="b"/>
          <a:lstStyle>
            <a:lvl1pPr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2DF4D3D-7AEA-41A1-A81E-81B711363A1C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7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2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5812911" y="6704985"/>
            <a:ext cx="4441160" cy="39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5057" tIns="47529" rIns="95057" bIns="47529" anchor="b"/>
          <a:lstStyle>
            <a:lvl1pPr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80B95DD-175E-4401-A772-6267D1E50F50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8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05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5812911" y="6704985"/>
            <a:ext cx="4441160" cy="39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5057" tIns="47529" rIns="95057" bIns="47529" anchor="b"/>
          <a:lstStyle>
            <a:lvl1pPr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83EB4BA-0A10-4918-8659-4DCE8138544C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9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558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5812911" y="6704985"/>
            <a:ext cx="4441160" cy="394315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5057" tIns="47529" rIns="95057" bIns="47529" anchor="b"/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F89560C-EB00-4B7E-91DA-CAE8E95C58A6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13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0107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5812911" y="6704985"/>
            <a:ext cx="4441160" cy="394315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5057" tIns="47529" rIns="95057" bIns="47529" anchor="b"/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F89560C-EB00-4B7E-91DA-CAE8E95C58A6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14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86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5812911" y="6704985"/>
            <a:ext cx="4441160" cy="39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5057" tIns="47529" rIns="95057" bIns="47529" anchor="b"/>
          <a:lstStyle>
            <a:lvl1pPr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E7F8865-8905-41A2-9336-440BD3EC5FDC}" type="slidenum">
              <a: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17</a:t>
            </a:fld>
            <a:endParaRPr lang="fr-FR" altLang="fr-FR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1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0" y="6211165"/>
            <a:ext cx="1084684" cy="590862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1043608" y="6516147"/>
            <a:ext cx="5760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rgbClr val="8CF4EA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rgbClr val="8CF4EA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rgbClr val="8CF4EA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rgbClr val="8CF4EA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rgbClr val="8CF4EA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fld id="{BF5EAA5B-E193-4B9D-A599-55E58E376B16}" type="slidenum">
              <a:rPr lang="en-GB" altLang="fr-FR" sz="1400" b="1" smtClean="0">
                <a:solidFill>
                  <a:schemeClr val="tx1"/>
                </a:solidFill>
              </a:rPr>
              <a:pPr eaLnBrk="1" hangingPunct="1">
                <a:defRPr/>
              </a:pPr>
              <a:t>‹N°›</a:t>
            </a:fld>
            <a:endParaRPr lang="en-GB" altLang="fr-F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5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88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5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768752" cy="8501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581F5F-5546-4DBD-BBF7-6E507A765B3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Soirées experts 4eme trimestre </a:t>
            </a:r>
          </a:p>
        </p:txBody>
      </p:sp>
    </p:spTree>
    <p:extLst>
      <p:ext uri="{BB962C8B-B14F-4D97-AF65-F5344CB8AC3E}">
        <p14:creationId xmlns:p14="http://schemas.microsoft.com/office/powerpoint/2010/main" val="299039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34" y="105875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3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Soirées experts 4eme trimestre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581F5F-5546-4DBD-BBF7-6E507A765B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20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7450" y="119528"/>
            <a:ext cx="9126549" cy="50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  <a:endParaRPr lang="en-US" altLang="fr-FR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0" y="997838"/>
            <a:ext cx="91440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761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0" y="6211165"/>
            <a:ext cx="1084684" cy="590862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1043608" y="6516147"/>
            <a:ext cx="5760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rgbClr val="8CF4EA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rgbClr val="8CF4EA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rgbClr val="8CF4EA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rgbClr val="8CF4EA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rgbClr val="8CF4EA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fld id="{BF5EAA5B-E193-4B9D-A599-55E58E376B16}" type="slidenum">
              <a:rPr lang="en-GB" altLang="fr-FR" sz="1400" b="1" smtClean="0">
                <a:solidFill>
                  <a:schemeClr val="tx1"/>
                </a:solidFill>
              </a:rPr>
              <a:pPr eaLnBrk="1" hangingPunct="1">
                <a:defRPr/>
              </a:pPr>
              <a:t>‹N°›</a:t>
            </a:fld>
            <a:endParaRPr lang="en-GB" altLang="fr-FR" sz="28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35" r:id="rId3"/>
    <p:sldLayoutId id="2147483736" r:id="rId4"/>
    <p:sldLayoutId id="2147483737" r:id="rId5"/>
    <p:sldLayoutId id="214748373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66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b="1" kern="1200">
          <a:solidFill>
            <a:srgbClr val="336600"/>
          </a:solidFill>
          <a:latin typeface="Arial" pitchFamily="34" charset="0"/>
          <a:ea typeface="+mn-ea"/>
          <a:cs typeface="Arial" pitchFamily="34" charset="0"/>
        </a:defRPr>
      </a:lvl1pPr>
      <a:lvl2pPr marL="447675" indent="-2651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rgbClr val="336600"/>
          </a:solidFill>
          <a:latin typeface="Arial" pitchFamily="34" charset="0"/>
          <a:ea typeface="+mn-ea"/>
          <a:cs typeface="Arial" pitchFamily="34" charset="0"/>
        </a:defRPr>
      </a:lvl2pPr>
      <a:lvl3pPr marL="539750" indent="-18256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b="1" kern="1200">
          <a:solidFill>
            <a:srgbClr val="336600"/>
          </a:solidFill>
          <a:latin typeface="Arial" pitchFamily="34" charset="0"/>
          <a:ea typeface="+mn-ea"/>
          <a:cs typeface="Arial" pitchFamily="34" charset="0"/>
        </a:defRPr>
      </a:lvl3pPr>
      <a:lvl4pPr marL="804863" indent="-26511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700" b="1" kern="1200">
          <a:solidFill>
            <a:srgbClr val="336600"/>
          </a:solidFill>
          <a:latin typeface="Arial" pitchFamily="34" charset="0"/>
          <a:ea typeface="+mn-ea"/>
          <a:cs typeface="Arial" pitchFamily="34" charset="0"/>
        </a:defRPr>
      </a:lvl4pPr>
      <a:lvl5pPr marL="1079500" indent="-2746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b="1" kern="1200">
          <a:solidFill>
            <a:srgbClr val="3366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tiff"/><Relationship Id="rId5" Type="http://schemas.openxmlformats.org/officeDocument/2006/relationships/image" Target="../media/image55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1.tiff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.org/helpcenter/" TargetMode="External"/><Relationship Id="rId2" Type="http://schemas.openxmlformats.org/officeDocument/2006/relationships/hyperlink" Target="https://www.apa.org/helpcenter/stress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8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iff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8.jpeg"/><Relationship Id="rId4" Type="http://schemas.openxmlformats.org/officeDocument/2006/relationships/image" Target="../media/image8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FE4A2DA-32EC-44F5-A73E-F41D64653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8603" y="3065585"/>
            <a:ext cx="6400800" cy="1752600"/>
          </a:xfrm>
        </p:spPr>
        <p:txBody>
          <a:bodyPr/>
          <a:lstStyle/>
          <a:p>
            <a:r>
              <a:rPr lang="fr-FR" sz="1800" i="1" dirty="0">
                <a:solidFill>
                  <a:schemeClr val="tx1"/>
                </a:solidFill>
              </a:rPr>
              <a:t>AM Roussel, </a:t>
            </a:r>
            <a:r>
              <a:rPr lang="fr-FR" sz="1800" i="1" dirty="0" err="1">
                <a:solidFill>
                  <a:schemeClr val="tx1"/>
                </a:solidFill>
              </a:rPr>
              <a:t>PharmD</a:t>
            </a:r>
            <a:r>
              <a:rPr lang="fr-FR" sz="1800" i="1" dirty="0">
                <a:solidFill>
                  <a:schemeClr val="tx1"/>
                </a:solidFill>
              </a:rPr>
              <a:t>, PhD</a:t>
            </a:r>
          </a:p>
          <a:p>
            <a:r>
              <a:rPr lang="fr-FR" sz="1800" i="1" dirty="0">
                <a:solidFill>
                  <a:schemeClr val="tx1"/>
                </a:solidFill>
              </a:rPr>
              <a:t>Professeur Emérite de Biochimie</a:t>
            </a:r>
          </a:p>
          <a:p>
            <a:r>
              <a:rPr lang="fr-FR" sz="1800" i="1" dirty="0">
                <a:solidFill>
                  <a:schemeClr val="tx1"/>
                </a:solidFill>
              </a:rPr>
              <a:t>Faculté de Médecine et de Pharmacie</a:t>
            </a:r>
          </a:p>
          <a:p>
            <a:r>
              <a:rPr lang="fr-FR" sz="1800" i="1" dirty="0">
                <a:solidFill>
                  <a:schemeClr val="tx1"/>
                </a:solidFill>
              </a:rPr>
              <a:t>UGA</a:t>
            </a: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BAAF1F-F84C-42F6-AD22-C708085A8B88}"/>
              </a:ext>
            </a:extLst>
          </p:cNvPr>
          <p:cNvSpPr/>
          <p:nvPr/>
        </p:nvSpPr>
        <p:spPr>
          <a:xfrm>
            <a:off x="1073834" y="839372"/>
            <a:ext cx="7577796" cy="188976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et Nutrition</a:t>
            </a:r>
          </a:p>
          <a:p>
            <a:pPr algn="ctr"/>
            <a:r>
              <a:rPr 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liaisons dangereuses..</a:t>
            </a:r>
          </a:p>
        </p:txBody>
      </p:sp>
      <p:pic>
        <p:nvPicPr>
          <p:cNvPr id="4098" name="Picture 2" descr="Stress and Poor Nutrition - Exploring your mind">
            <a:extLst>
              <a:ext uri="{FF2B5EF4-FFF2-40B4-BE49-F238E27FC236}">
                <a16:creationId xmlns:a16="http://schemas.microsoft.com/office/drawing/2014/main" id="{EAE0AD14-B16A-4438-B074-57614375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74" y="4609253"/>
            <a:ext cx="2729792" cy="195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1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LeJe | Stress : son fonctionnement et ses impacts sur la santé">
            <a:extLst>
              <a:ext uri="{FF2B5EF4-FFF2-40B4-BE49-F238E27FC236}">
                <a16:creationId xmlns:a16="http://schemas.microsoft.com/office/drawing/2014/main" id="{DA0AE5F5-8E20-40CB-A024-BA9749331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75" y="1875692"/>
            <a:ext cx="7691644" cy="412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0BC40A5-5BB9-4340-9AD3-7598140A59C4}"/>
              </a:ext>
            </a:extLst>
          </p:cNvPr>
          <p:cNvCxnSpPr/>
          <p:nvPr/>
        </p:nvCxnSpPr>
        <p:spPr>
          <a:xfrm>
            <a:off x="0" y="1136528"/>
            <a:ext cx="9144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52B1C3A8-DD6E-48D5-8C87-D90914E2158E}"/>
              </a:ext>
            </a:extLst>
          </p:cNvPr>
          <p:cNvSpPr txBox="1"/>
          <p:nvPr/>
        </p:nvSpPr>
        <p:spPr>
          <a:xfrm>
            <a:off x="229773" y="234473"/>
            <a:ext cx="8712590" cy="856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L’évolution des Hormones et du  magnésium   dans le stress</a:t>
            </a:r>
          </a:p>
        </p:txBody>
      </p:sp>
    </p:spTree>
    <p:extLst>
      <p:ext uri="{BB962C8B-B14F-4D97-AF65-F5344CB8AC3E}">
        <p14:creationId xmlns:p14="http://schemas.microsoft.com/office/powerpoint/2010/main" val="334779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rtisol : définition et explications">
            <a:extLst>
              <a:ext uri="{FF2B5EF4-FFF2-40B4-BE49-F238E27FC236}">
                <a16:creationId xmlns:a16="http://schemas.microsoft.com/office/drawing/2014/main" id="{D5837FBB-A066-4AF7-9E4F-89675E917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07" y="1247335"/>
            <a:ext cx="6761285" cy="54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B81FD61-5D48-4A1B-90D3-5C91A235B8A6}"/>
              </a:ext>
            </a:extLst>
          </p:cNvPr>
          <p:cNvSpPr txBox="1"/>
          <p:nvPr/>
        </p:nvSpPr>
        <p:spPr>
          <a:xfrm>
            <a:off x="344657" y="201637"/>
            <a:ext cx="86961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Remarque: Le cortisol,  nécessaire hormone du stress dans la phase d’alarme , mais dangereuse dans le stress chronique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1BF5B55-B53F-4453-8E1F-1D643D8A23D9}"/>
              </a:ext>
            </a:extLst>
          </p:cNvPr>
          <p:cNvCxnSpPr/>
          <p:nvPr/>
        </p:nvCxnSpPr>
        <p:spPr>
          <a:xfrm>
            <a:off x="0" y="1038087"/>
            <a:ext cx="9144000" cy="0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032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3046" y="975287"/>
            <a:ext cx="8024901" cy="1981231"/>
          </a:xfrm>
          <a:solidFill>
            <a:srgbClr val="FDEADA">
              <a:alpha val="50196"/>
            </a:srgbClr>
          </a:solidFill>
          <a:ln w="6350">
            <a:solidFill>
              <a:srgbClr val="002060"/>
            </a:solidFill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Nutrition et stress:</a:t>
            </a:r>
            <a:br>
              <a:rPr lang="en-GB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GB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</a:t>
            </a:r>
            <a:r>
              <a:rPr lang="en-GB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erreurs</a:t>
            </a:r>
            <a:r>
              <a:rPr lang="en-GB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alimentaires</a:t>
            </a:r>
            <a:r>
              <a:rPr lang="en-GB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à </a:t>
            </a:r>
            <a:r>
              <a:rPr lang="en-GB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corriger</a:t>
            </a:r>
            <a:endParaRPr lang="en-GB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2" descr="Gestion du stress - Nutrinergie">
            <a:extLst>
              <a:ext uri="{FF2B5EF4-FFF2-40B4-BE49-F238E27FC236}">
                <a16:creationId xmlns:a16="http://schemas.microsoft.com/office/drawing/2014/main" id="{A508FC79-255A-41BF-BA2D-46AC5F4C5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91" y="3669635"/>
            <a:ext cx="2899411" cy="20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621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0" y="154763"/>
            <a:ext cx="9144000" cy="468313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fr-FR" sz="23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Les erreurs alimentaires augmentent la vulnérabilité au stress et à l'anxiété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(1)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614347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ZoneTexte 8"/>
          <p:cNvSpPr txBox="1">
            <a:spLocks noChangeArrowheads="1"/>
          </p:cNvSpPr>
          <p:nvPr/>
        </p:nvSpPr>
        <p:spPr bwMode="auto">
          <a:xfrm>
            <a:off x="684213" y="3244850"/>
            <a:ext cx="720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1" i="1">
                <a:solidFill>
                  <a:srgbClr val="800000"/>
                </a:solidFill>
              </a:rPr>
              <a:t>Kiecolt-Glaser et al. Brain Behav Immun 2011; 143(11):1743-52.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571990"/>
              </p:ext>
            </p:extLst>
          </p:nvPr>
        </p:nvGraphicFramePr>
        <p:xfrm>
          <a:off x="284344" y="1631637"/>
          <a:ext cx="6408000" cy="3534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2667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GB" b="0" u="none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latin typeface="+mn-lt"/>
                        </a:rPr>
                        <a:t>Régime</a:t>
                      </a:r>
                      <a:r>
                        <a:rPr lang="en-GB" b="0" u="non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b="0" u="none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latin typeface="+mn-lt"/>
                        </a:rPr>
                        <a:t>hypercalorique</a:t>
                      </a:r>
                      <a:endParaRPr lang="en-GB" b="0" u="non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61950"/>
                      <a:r>
                        <a:rPr lang="en-GB" b="0" u="none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latin typeface="+mn-lt"/>
                        </a:rPr>
                        <a:t>Surpoids</a:t>
                      </a:r>
                      <a:endParaRPr lang="en-GB" b="0" u="non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Acides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gras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saturés</a:t>
                      </a:r>
                      <a:endParaRPr lang="en-GB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266700" indent="-266700">
                        <a:buFont typeface="Arial" pitchFamily="34" charset="0"/>
                        <a:buChar char="•"/>
                      </a:pP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Acides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gras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 trans</a:t>
                      </a:r>
                    </a:p>
                    <a:p>
                      <a:pPr marL="266700" indent="-266700">
                        <a:buFont typeface="Arial" pitchFamily="34" charset="0"/>
                        <a:buChar char="•"/>
                      </a:pP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Acides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gras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oméga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 6</a:t>
                      </a: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en-GB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indent="361950">
                        <a:spcBef>
                          <a:spcPts val="0"/>
                        </a:spcBef>
                      </a:pP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Fritures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marL="0" indent="361950"/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Snacking</a:t>
                      </a: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Sucres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d'absorption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rapide</a:t>
                      </a:r>
                      <a:endParaRPr lang="en-GB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61950">
                        <a:lnSpc>
                          <a:spcPct val="100000"/>
                        </a:lnSpc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Sodas</a:t>
                      </a:r>
                    </a:p>
                    <a:p>
                      <a:pPr marL="0" indent="361950">
                        <a:lnSpc>
                          <a:spcPct val="100000"/>
                        </a:lnSpc>
                      </a:pP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Céréales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raffinées</a:t>
                      </a:r>
                      <a:endParaRPr lang="en-GB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itchFamily="34" charset="0"/>
                        <a:buChar char="•"/>
                      </a:pP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Déficits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 en </a:t>
                      </a: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micronutriments</a:t>
                      </a:r>
                      <a:b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</a:br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(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  <a:latin typeface="+mn-lt"/>
                        </a:rPr>
                        <a:t>Mg, </a:t>
                      </a:r>
                      <a:r>
                        <a:rPr lang="en-GB" b="1" i="1" dirty="0" err="1">
                          <a:solidFill>
                            <a:srgbClr val="002060"/>
                          </a:solidFill>
                          <a:latin typeface="+mn-lt"/>
                        </a:rPr>
                        <a:t>folates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  <a:latin typeface="+mn-lt"/>
                        </a:rPr>
                        <a:t>, Zn, </a:t>
                      </a:r>
                      <a:r>
                        <a:rPr lang="en-GB" b="1" i="1" dirty="0" err="1">
                          <a:solidFill>
                            <a:srgbClr val="002060"/>
                          </a:solidFill>
                          <a:latin typeface="+mn-lt"/>
                        </a:rPr>
                        <a:t>vitamines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  <a:latin typeface="+mn-lt"/>
                        </a:rPr>
                        <a:t> D et C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361950">
                        <a:lnSpc>
                          <a:spcPct val="150000"/>
                        </a:lnSpc>
                      </a:pP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Peu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 de </a:t>
                      </a: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légumes</a:t>
                      </a:r>
                      <a:endParaRPr lang="en-GB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9307">
                <a:tc>
                  <a:txBody>
                    <a:bodyPr/>
                    <a:lstStyle/>
                    <a:p>
                      <a:pPr marL="266700" indent="-2667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Alcool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, café, </a:t>
                      </a:r>
                      <a:r>
                        <a:rPr lang="en-GB" b="1" dirty="0" err="1">
                          <a:solidFill>
                            <a:srgbClr val="002060"/>
                          </a:solidFill>
                          <a:latin typeface="+mn-lt"/>
                        </a:rPr>
                        <a:t>tabac</a:t>
                      </a:r>
                      <a:endParaRPr lang="en-GB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61950"/>
                      <a:r>
                        <a:rPr lang="en-GB" b="1" dirty="0">
                          <a:solidFill>
                            <a:srgbClr val="002060"/>
                          </a:solidFill>
                          <a:latin typeface="+mn-lt"/>
                        </a:rPr>
                        <a:t>Addictions</a:t>
                      </a: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7059431" y="2931239"/>
            <a:ext cx="1800225" cy="9350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srgbClr val="CC3300"/>
                </a:solidFill>
                <a:sym typeface="Wingdings"/>
              </a:rPr>
              <a:t> </a:t>
            </a:r>
            <a:r>
              <a:rPr lang="en-GB" sz="2000" b="1" dirty="0">
                <a:solidFill>
                  <a:srgbClr val="CC3300"/>
                </a:solidFill>
                <a:sym typeface="Wingdings"/>
              </a:rPr>
              <a:t>stress</a:t>
            </a:r>
          </a:p>
          <a:p>
            <a:pPr>
              <a:defRPr/>
            </a:pPr>
            <a:r>
              <a:rPr lang="en-GB" sz="2000" dirty="0">
                <a:solidFill>
                  <a:srgbClr val="CC3300"/>
                </a:solidFill>
                <a:sym typeface="Wingdings"/>
              </a:rPr>
              <a:t> </a:t>
            </a:r>
            <a:r>
              <a:rPr lang="en-GB" sz="2000" b="1" dirty="0" err="1">
                <a:solidFill>
                  <a:srgbClr val="CC3300"/>
                </a:solidFill>
                <a:sym typeface="Wingdings"/>
              </a:rPr>
              <a:t>anxiété</a:t>
            </a:r>
            <a:endParaRPr lang="en-GB" sz="2000" b="1" dirty="0">
              <a:solidFill>
                <a:srgbClr val="CC33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665389" y="641236"/>
            <a:ext cx="6551613" cy="792163"/>
          </a:xfrm>
          <a:prstGeom prst="roundRect">
            <a:avLst/>
          </a:prstGeom>
          <a:solidFill>
            <a:srgbClr val="FFFFCC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err="1">
                <a:solidFill>
                  <a:srgbClr val="002060"/>
                </a:solidFill>
              </a:rPr>
              <a:t>Approche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nutritionnelle</a:t>
            </a:r>
            <a:r>
              <a:rPr lang="en-GB" sz="2000" b="1" dirty="0">
                <a:solidFill>
                  <a:srgbClr val="002060"/>
                </a:solidFill>
              </a:rPr>
              <a:t> de la </a:t>
            </a:r>
            <a:r>
              <a:rPr lang="en-GB" sz="2000" b="1" dirty="0" err="1">
                <a:solidFill>
                  <a:srgbClr val="002060"/>
                </a:solidFill>
              </a:rPr>
              <a:t>gestion</a:t>
            </a:r>
            <a:r>
              <a:rPr lang="en-GB" sz="2000" b="1" dirty="0">
                <a:solidFill>
                  <a:srgbClr val="002060"/>
                </a:solidFill>
              </a:rPr>
              <a:t> du stress</a:t>
            </a:r>
            <a:br>
              <a:rPr lang="en-GB" sz="2000" b="1" dirty="0">
                <a:solidFill>
                  <a:srgbClr val="002060"/>
                </a:solidFill>
              </a:rPr>
            </a:br>
            <a:r>
              <a:rPr lang="en-GB" sz="2000" b="1" dirty="0">
                <a:solidFill>
                  <a:srgbClr val="002060"/>
                </a:solidFill>
              </a:rPr>
              <a:t> et de </a:t>
            </a:r>
            <a:r>
              <a:rPr lang="en-GB" sz="2000" b="1" dirty="0" err="1">
                <a:solidFill>
                  <a:srgbClr val="002060"/>
                </a:solidFill>
              </a:rPr>
              <a:t>l'anxiété</a:t>
            </a:r>
            <a:r>
              <a:rPr lang="en-GB" sz="20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12297" name="ZoneTexte 8"/>
          <p:cNvSpPr txBox="1">
            <a:spLocks noChangeArrowheads="1"/>
          </p:cNvSpPr>
          <p:nvPr/>
        </p:nvSpPr>
        <p:spPr bwMode="auto">
          <a:xfrm>
            <a:off x="0" y="5500702"/>
            <a:ext cx="720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1" i="1" dirty="0">
                <a:solidFill>
                  <a:srgbClr val="800000"/>
                </a:solidFill>
              </a:rPr>
              <a:t>Murphy and </a:t>
            </a:r>
            <a:r>
              <a:rPr lang="fr-FR" altLang="fr-FR" sz="1800" b="1" i="1" dirty="0" err="1">
                <a:solidFill>
                  <a:srgbClr val="800000"/>
                </a:solidFill>
              </a:rPr>
              <a:t>Mercer</a:t>
            </a:r>
            <a:r>
              <a:rPr lang="fr-FR" altLang="fr-FR" sz="1800" b="1" i="1" dirty="0">
                <a:solidFill>
                  <a:srgbClr val="800000"/>
                </a:solidFill>
              </a:rPr>
              <a:t> . Int J </a:t>
            </a:r>
            <a:r>
              <a:rPr lang="fr-FR" altLang="fr-FR" sz="1800" b="1" i="1" dirty="0" err="1">
                <a:solidFill>
                  <a:srgbClr val="800000"/>
                </a:solidFill>
              </a:rPr>
              <a:t>Endocrinol</a:t>
            </a:r>
            <a:r>
              <a:rPr lang="fr-FR" altLang="fr-FR" sz="1800" b="1" i="1" dirty="0">
                <a:solidFill>
                  <a:srgbClr val="800000"/>
                </a:solidFill>
              </a:rPr>
              <a:t> 2013; </a:t>
            </a:r>
          </a:p>
        </p:txBody>
      </p:sp>
      <p:pic>
        <p:nvPicPr>
          <p:cNvPr id="68610" name="Picture 2" descr="C:\Users\Anne Marie Roussel\Documents\comfort foo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2344" y="5214348"/>
            <a:ext cx="2248947" cy="12594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205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0" y="123804"/>
            <a:ext cx="9144000" cy="468313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fr-FR" sz="23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Les erreurs alimentaires augmentent la vulnérabilité au stress et à l'anxiété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(2)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605880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42844" y="1285860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>
                <a:solidFill>
                  <a:srgbClr val="C00000"/>
                </a:solidFill>
              </a:rPr>
              <a:t>Consommer</a:t>
            </a:r>
            <a:r>
              <a:rPr lang="en-GB" sz="2000" b="1" dirty="0">
                <a:solidFill>
                  <a:srgbClr val="C00000"/>
                </a:solidFill>
              </a:rPr>
              <a:t> du “fast-food” </a:t>
            </a:r>
            <a:r>
              <a:rPr lang="en-GB" sz="2000" b="1" dirty="0" err="1">
                <a:solidFill>
                  <a:srgbClr val="C00000"/>
                </a:solidFill>
              </a:rPr>
              <a:t>augmente</a:t>
            </a:r>
            <a:r>
              <a:rPr lang="en-GB" sz="2000" b="1" dirty="0">
                <a:solidFill>
                  <a:srgbClr val="C00000"/>
                </a:solidFill>
              </a:rPr>
              <a:t> de 51 % le </a:t>
            </a:r>
            <a:r>
              <a:rPr lang="en-GB" sz="2000" b="1" dirty="0" err="1">
                <a:solidFill>
                  <a:srgbClr val="C00000"/>
                </a:solidFill>
              </a:rPr>
              <a:t>risque</a:t>
            </a:r>
            <a:r>
              <a:rPr lang="en-GB" sz="2000" b="1" dirty="0">
                <a:solidFill>
                  <a:srgbClr val="C00000"/>
                </a:solidFill>
              </a:rPr>
              <a:t> de </a:t>
            </a:r>
            <a:r>
              <a:rPr lang="en-GB" sz="2000" b="1" dirty="0" err="1">
                <a:solidFill>
                  <a:srgbClr val="C00000"/>
                </a:solidFill>
              </a:rPr>
              <a:t>dépression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induite</a:t>
            </a:r>
            <a:r>
              <a:rPr lang="en-GB" sz="2000" b="1" dirty="0">
                <a:solidFill>
                  <a:srgbClr val="C00000"/>
                </a:solidFill>
              </a:rPr>
              <a:t> par le stress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000" dirty="0">
                <a:solidFill>
                  <a:schemeClr val="tx1"/>
                </a:solidFill>
              </a:rPr>
              <a:t>12 059 </a:t>
            </a:r>
            <a:r>
              <a:rPr lang="en-GB" sz="2000" dirty="0" err="1">
                <a:solidFill>
                  <a:schemeClr val="tx1"/>
                </a:solidFill>
              </a:rPr>
              <a:t>personnes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suivies</a:t>
            </a:r>
            <a:r>
              <a:rPr lang="en-GB" sz="2000" dirty="0">
                <a:solidFill>
                  <a:schemeClr val="tx1"/>
                </a:solidFill>
              </a:rPr>
              <a:t> pendant plus de six </a:t>
            </a:r>
            <a:r>
              <a:rPr lang="en-GB" sz="2000" dirty="0" err="1">
                <a:solidFill>
                  <a:schemeClr val="tx1"/>
                </a:solidFill>
              </a:rPr>
              <a:t>mois</a:t>
            </a:r>
            <a:endParaRPr lang="en-GB" sz="2000" dirty="0">
              <a:solidFill>
                <a:schemeClr val="tx1"/>
              </a:solidFill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A Sánchez-Villegas. Public Health Nutrition</a:t>
            </a:r>
            <a:r>
              <a:rPr lang="fr-FR" sz="18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 2012</a:t>
            </a:r>
            <a:r>
              <a:rPr lang="en-GB" sz="18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fr-FR" sz="1800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35170" name="Picture 2" descr="C:\Users\Anne Marie Roussel\Documents\junk fo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49" y="3571876"/>
            <a:ext cx="3622907" cy="202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49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4991"/>
            <a:ext cx="9144000" cy="707230"/>
          </a:xfrm>
        </p:spPr>
        <p:txBody>
          <a:bodyPr>
            <a:noAutofit/>
          </a:bodyPr>
          <a:lstStyle/>
          <a:p>
            <a:pPr algn="ctr"/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l’inverse, le stress favorise des déséquilibres alimentaires </a:t>
            </a: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949" y="936769"/>
            <a:ext cx="7704733" cy="298583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2000" dirty="0">
                <a:solidFill>
                  <a:schemeClr val="tx1"/>
                </a:solidFill>
                <a:latin typeface="Arial Narrow" pitchFamily="34" charset="0"/>
              </a:rPr>
              <a:t>Le stress émotionnel  est une des causes majeures de syndrome métabolique. </a:t>
            </a:r>
          </a:p>
          <a:p>
            <a:pPr lvl="1">
              <a:buNone/>
            </a:pPr>
            <a:r>
              <a:rPr lang="fr-FR" sz="1800" i="1" dirty="0">
                <a:solidFill>
                  <a:srgbClr val="C00000"/>
                </a:solidFill>
                <a:latin typeface="Arial Narrow" pitchFamily="34" charset="0"/>
              </a:rPr>
              <a:t>(Yan XX et al. J </a:t>
            </a:r>
            <a:r>
              <a:rPr lang="fr-FR" sz="1800" i="1" dirty="0" err="1">
                <a:solidFill>
                  <a:srgbClr val="C00000"/>
                </a:solidFill>
                <a:latin typeface="Arial Narrow" pitchFamily="34" charset="0"/>
              </a:rPr>
              <a:t>Epidemiol</a:t>
            </a:r>
            <a:r>
              <a:rPr lang="fr-FR" sz="1800" i="1" dirty="0">
                <a:solidFill>
                  <a:srgbClr val="C00000"/>
                </a:solidFill>
                <a:latin typeface="Arial Narrow" pitchFamily="34" charset="0"/>
              </a:rPr>
              <a:t> 2016)</a:t>
            </a:r>
          </a:p>
          <a:p>
            <a:pPr>
              <a:buNone/>
            </a:pPr>
            <a:r>
              <a:rPr lang="fr-FR" sz="2000" u="sng" dirty="0">
                <a:solidFill>
                  <a:schemeClr val="tx1"/>
                </a:solidFill>
                <a:latin typeface="Arial Narrow" pitchFamily="34" charset="0"/>
              </a:rPr>
              <a:t>Le mécanisme de la réponse au stress :</a:t>
            </a:r>
          </a:p>
          <a:p>
            <a:pPr marL="719138" indent="-363538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  <a:latin typeface="Arial Narrow" pitchFamily="34" charset="0"/>
              </a:rPr>
              <a:t>Consommation sucrée et grasse (</a:t>
            </a:r>
            <a:r>
              <a:rPr lang="fr-FR" sz="2000" i="1" dirty="0" err="1">
                <a:solidFill>
                  <a:schemeClr val="tx1"/>
                </a:solidFill>
                <a:latin typeface="Arial Narrow" pitchFamily="34" charset="0"/>
              </a:rPr>
              <a:t>comfort</a:t>
            </a:r>
            <a:r>
              <a:rPr lang="fr-FR" sz="2000" i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Arial Narrow" pitchFamily="34" charset="0"/>
              </a:rPr>
              <a:t>food</a:t>
            </a:r>
            <a:r>
              <a:rPr lang="fr-FR" sz="2000" dirty="0">
                <a:solidFill>
                  <a:schemeClr val="tx1"/>
                </a:solidFill>
                <a:latin typeface="Arial Narrow" pitchFamily="34" charset="0"/>
              </a:rPr>
              <a:t>), </a:t>
            </a:r>
          </a:p>
          <a:p>
            <a:pPr marL="719138" indent="-363538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  <a:latin typeface="Arial Narrow" pitchFamily="34" charset="0"/>
              </a:rPr>
              <a:t>Sensation de plaisir et d’apaisement, puis  dépendance. </a:t>
            </a:r>
          </a:p>
          <a:p>
            <a:pPr marL="719138" indent="-363538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  <a:latin typeface="Arial Narrow" pitchFamily="34" charset="0"/>
              </a:rPr>
              <a:t>Sur le plan métabolique : </a:t>
            </a:r>
          </a:p>
          <a:p>
            <a:pPr marL="1239838" lvl="2" indent="-342900">
              <a:buFont typeface="Arial Narrow" panose="020B0606020202030204" pitchFamily="34" charset="0"/>
              <a:buChar char="►"/>
            </a:pPr>
            <a:r>
              <a:rPr lang="fr-FR" sz="2000" dirty="0" err="1">
                <a:solidFill>
                  <a:schemeClr val="tx1"/>
                </a:solidFill>
                <a:latin typeface="Arial Narrow" pitchFamily="34" charset="0"/>
              </a:rPr>
              <a:t>Insulinorésistance</a:t>
            </a:r>
            <a:r>
              <a:rPr lang="fr-FR" sz="2000" dirty="0">
                <a:solidFill>
                  <a:schemeClr val="tx1"/>
                </a:solidFill>
                <a:latin typeface="Arial Narrow" pitchFamily="34" charset="0"/>
              </a:rPr>
              <a:t>,</a:t>
            </a:r>
          </a:p>
          <a:p>
            <a:pPr marL="1239838" lvl="2" indent="-342900">
              <a:buFont typeface="Arial Narrow" panose="020B0606020202030204" pitchFamily="34" charset="0"/>
              <a:buChar char="►"/>
            </a:pPr>
            <a:r>
              <a:rPr lang="fr-FR" sz="2000" dirty="0">
                <a:solidFill>
                  <a:schemeClr val="tx1"/>
                </a:solidFill>
                <a:latin typeface="Arial Narrow" pitchFamily="34" charset="0"/>
              </a:rPr>
              <a:t>Augmentation des graisses viscérales,</a:t>
            </a:r>
          </a:p>
          <a:p>
            <a:pPr marL="1239838" lvl="2" indent="-342900">
              <a:buFont typeface="Arial Narrow" panose="020B0606020202030204" pitchFamily="34" charset="0"/>
              <a:buChar char="►"/>
            </a:pPr>
            <a:r>
              <a:rPr lang="fr-FR" sz="2000" dirty="0">
                <a:solidFill>
                  <a:schemeClr val="tx1"/>
                </a:solidFill>
                <a:latin typeface="Arial Narrow" pitchFamily="34" charset="0"/>
              </a:rPr>
              <a:t>Dyslipidémie.</a:t>
            </a:r>
          </a:p>
          <a:p>
            <a:pPr>
              <a:buNone/>
            </a:pPr>
            <a:r>
              <a:rPr lang="fr-FR" sz="2000" dirty="0">
                <a:latin typeface="Arial Narrow" pitchFamily="34" charset="0"/>
              </a:rPr>
              <a:t>                       </a:t>
            </a:r>
            <a:r>
              <a:rPr lang="fr-FR" sz="2000" u="sng" dirty="0">
                <a:solidFill>
                  <a:srgbClr val="C00000"/>
                </a:solidFill>
                <a:latin typeface="Arial Narrow" pitchFamily="34" charset="0"/>
              </a:rPr>
              <a:t>Tableau d’ inflammation et de stress oxydant</a:t>
            </a:r>
            <a:endParaRPr lang="fr-FR" sz="2000" dirty="0"/>
          </a:p>
        </p:txBody>
      </p:sp>
      <p:pic>
        <p:nvPicPr>
          <p:cNvPr id="7" name="Picture 1" descr="C:\Users\Anne Marie Roussel\Documents\comfort food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2482" y="1454484"/>
            <a:ext cx="1907468" cy="1428760"/>
          </a:xfrm>
          <a:prstGeom prst="rect">
            <a:avLst/>
          </a:prstGeom>
          <a:noFill/>
        </p:spPr>
      </p:pic>
      <p:cxnSp>
        <p:nvCxnSpPr>
          <p:cNvPr id="8" name="Connecteur droit 7"/>
          <p:cNvCxnSpPr/>
          <p:nvPr/>
        </p:nvCxnSpPr>
        <p:spPr>
          <a:xfrm>
            <a:off x="0" y="792149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57884FA7-6ACF-4507-895E-94692781B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6" y="4759979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F820C63-5D15-459C-94AE-7284DB277818}"/>
              </a:ext>
            </a:extLst>
          </p:cNvPr>
          <p:cNvSpPr txBox="1"/>
          <p:nvPr/>
        </p:nvSpPr>
        <p:spPr>
          <a:xfrm>
            <a:off x="4144393" y="5078568"/>
            <a:ext cx="4581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rgbClr val="262623"/>
                </a:solidFill>
                <a:effectLst/>
                <a:latin typeface="Roboto" panose="02000000000000000000" pitchFamily="2" charset="0"/>
              </a:rPr>
              <a:t>Les ventes d’appareils à raclette ont explosé pendant le confinement!!!!</a:t>
            </a:r>
            <a:endParaRPr lang="fr-FR" sz="2000" i="1" dirty="0"/>
          </a:p>
        </p:txBody>
      </p:sp>
      <p:pic>
        <p:nvPicPr>
          <p:cNvPr id="5" name="Picture 2" descr="Résultat d’images pour comfort food">
            <a:extLst>
              <a:ext uri="{FF2B5EF4-FFF2-40B4-BE49-F238E27FC236}">
                <a16:creationId xmlns:a16="http://schemas.microsoft.com/office/drawing/2014/main" id="{A9F0FDD9-1248-467D-BB52-7711675C6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76" y="3322712"/>
            <a:ext cx="1766812" cy="11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14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5"/>
          <p:cNvGrpSpPr>
            <a:grpSpLocks/>
          </p:cNvGrpSpPr>
          <p:nvPr/>
        </p:nvGrpSpPr>
        <p:grpSpPr bwMode="auto">
          <a:xfrm>
            <a:off x="4032251" y="855319"/>
            <a:ext cx="1746945" cy="1824945"/>
            <a:chOff x="4014748" y="1251446"/>
            <a:chExt cx="1746944" cy="1824945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rot="8100000">
              <a:off x="4014748" y="1251446"/>
              <a:ext cx="73662" cy="14944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 algn="ctr">
              <a:solidFill>
                <a:srgbClr val="006600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rot="2700000">
              <a:off x="5052583" y="1407998"/>
              <a:ext cx="92739" cy="132547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 algn="ctr">
              <a:solidFill>
                <a:srgbClr val="00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" name="Flèche droite rayée 13"/>
            <p:cNvSpPr/>
            <p:nvPr/>
          </p:nvSpPr>
          <p:spPr bwMode="auto">
            <a:xfrm rot="5400000">
              <a:off x="4328412" y="2613727"/>
              <a:ext cx="560203" cy="365125"/>
            </a:xfrm>
            <a:prstGeom prst="stripedRightArrow">
              <a:avLst>
                <a:gd name="adj1" fmla="val 44782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8334" y="105875"/>
            <a:ext cx="9144000" cy="45720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résumé:</a:t>
            </a:r>
            <a:endParaRPr lang="fr-FR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4341" name="Espace réservé du contenu 2"/>
          <p:cNvSpPr>
            <a:spLocks noGrp="1"/>
          </p:cNvSpPr>
          <p:nvPr>
            <p:ph idx="4294967295"/>
          </p:nvPr>
        </p:nvSpPr>
        <p:spPr>
          <a:xfrm>
            <a:off x="2616591" y="2698563"/>
            <a:ext cx="4187657" cy="13908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/>
          <a:lstStyle/>
          <a:p>
            <a:pPr marL="180975" lvl="1" indent="-180975" eaLnBrk="1" hangingPunct="1">
              <a:spcBef>
                <a:spcPts val="0"/>
              </a:spcBef>
              <a:tabLst>
                <a:tab pos="266700" algn="l"/>
              </a:tabLst>
            </a:pPr>
            <a:r>
              <a:rPr lang="fr-FR" sz="1600" dirty="0">
                <a:solidFill>
                  <a:srgbClr val="990033"/>
                </a:solidFill>
              </a:rPr>
              <a:t>baisse de la production d'énergie,</a:t>
            </a:r>
          </a:p>
          <a:p>
            <a:pPr marL="180975" lvl="1" indent="-180975" eaLnBrk="1" hangingPunct="1">
              <a:spcBef>
                <a:spcPts val="0"/>
              </a:spcBef>
              <a:tabLst>
                <a:tab pos="266700" algn="l"/>
              </a:tabLst>
            </a:pPr>
            <a:r>
              <a:rPr lang="fr-FR" sz="1600" dirty="0">
                <a:solidFill>
                  <a:srgbClr val="990033"/>
                </a:solidFill>
              </a:rPr>
              <a:t>baisse des défenses naturelles,</a:t>
            </a:r>
          </a:p>
          <a:p>
            <a:pPr marL="180975" lvl="1" indent="-180975" eaLnBrk="1" hangingPunct="1">
              <a:spcBef>
                <a:spcPts val="0"/>
              </a:spcBef>
              <a:tabLst>
                <a:tab pos="266700" algn="l"/>
              </a:tabLst>
            </a:pPr>
            <a:r>
              <a:rPr lang="fr-FR" sz="1600" dirty="0">
                <a:solidFill>
                  <a:srgbClr val="990033"/>
                </a:solidFill>
              </a:rPr>
              <a:t>modifications hormonales </a:t>
            </a:r>
          </a:p>
          <a:p>
            <a:pPr marL="180975" lvl="1" indent="-180975" eaLnBrk="1" hangingPunct="1">
              <a:spcBef>
                <a:spcPts val="0"/>
              </a:spcBef>
              <a:tabLst>
                <a:tab pos="266700" algn="l"/>
              </a:tabLst>
            </a:pPr>
            <a:r>
              <a:rPr lang="fr-FR" sz="1600" dirty="0">
                <a:solidFill>
                  <a:srgbClr val="990033"/>
                </a:solidFill>
              </a:rPr>
              <a:t>altérations du </a:t>
            </a:r>
            <a:r>
              <a:rPr lang="fr-FR" sz="1600" dirty="0" err="1">
                <a:solidFill>
                  <a:srgbClr val="990033"/>
                </a:solidFill>
              </a:rPr>
              <a:t>microbiote</a:t>
            </a:r>
            <a:endParaRPr lang="fr-FR" sz="1600" dirty="0">
              <a:solidFill>
                <a:srgbClr val="990033"/>
              </a:solidFill>
            </a:endParaRPr>
          </a:p>
          <a:p>
            <a:pPr marL="180975" lvl="1" indent="-180975" eaLnBrk="1" hangingPunct="1">
              <a:spcBef>
                <a:spcPts val="0"/>
              </a:spcBef>
              <a:tabLst>
                <a:tab pos="266700" algn="l"/>
              </a:tabLst>
            </a:pPr>
            <a:r>
              <a:rPr lang="fr-FR" sz="1600" dirty="0">
                <a:solidFill>
                  <a:srgbClr val="990033"/>
                </a:solidFill>
              </a:rPr>
              <a:t>troubles du sommeil</a:t>
            </a:r>
            <a:r>
              <a:rPr lang="fr-FR" sz="1800" dirty="0">
                <a:solidFill>
                  <a:srgbClr val="990033"/>
                </a:solidFill>
              </a:rPr>
              <a:t>.</a:t>
            </a:r>
            <a:endParaRPr lang="fr-FR" dirty="0">
              <a:solidFill>
                <a:srgbClr val="990033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631294"/>
            <a:ext cx="9144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èche droite rayée 13"/>
          <p:cNvSpPr/>
          <p:nvPr/>
        </p:nvSpPr>
        <p:spPr bwMode="auto">
          <a:xfrm rot="5400000">
            <a:off x="3992558" y="4525965"/>
            <a:ext cx="1238254" cy="365125"/>
          </a:xfrm>
          <a:prstGeom prst="stripedRightArrow">
            <a:avLst>
              <a:gd name="adj1" fmla="val 4478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sp>
        <p:nvSpPr>
          <p:cNvPr id="12297" name="ZoneTexte 7"/>
          <p:cNvSpPr txBox="1">
            <a:spLocks noChangeArrowheads="1"/>
          </p:cNvSpPr>
          <p:nvPr/>
        </p:nvSpPr>
        <p:spPr bwMode="auto">
          <a:xfrm>
            <a:off x="5121129" y="662476"/>
            <a:ext cx="376078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Agression environnementale ou affective</a:t>
            </a:r>
          </a:p>
        </p:txBody>
      </p:sp>
      <p:sp>
        <p:nvSpPr>
          <p:cNvPr id="12299" name="ZoneTexte 9"/>
          <p:cNvSpPr txBox="1">
            <a:spLocks noChangeArrowheads="1"/>
          </p:cNvSpPr>
          <p:nvPr/>
        </p:nvSpPr>
        <p:spPr bwMode="auto">
          <a:xfrm>
            <a:off x="198411" y="882462"/>
            <a:ext cx="3724275" cy="40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Déséquilibre nutritionnel</a:t>
            </a:r>
          </a:p>
        </p:txBody>
      </p:sp>
      <p:pic>
        <p:nvPicPr>
          <p:cNvPr id="291858" name="Picture 11" descr="imagesCA2Q1K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7563" y="1406990"/>
            <a:ext cx="1176719" cy="1955409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2357422" y="5435936"/>
            <a:ext cx="485778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Augmentation du stress </a:t>
            </a:r>
          </a:p>
          <a:p>
            <a:pPr algn="ctr"/>
            <a:r>
              <a:rPr lang="fr-F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Vulnérabilité accrue aux pathologies</a:t>
            </a:r>
            <a:endParaRPr lang="fr-FR" sz="20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22401"/>
            <a:ext cx="1274763" cy="1905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121858" name="Picture 2" descr="C:\Users\Anne Marie Roussel\Documents\so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6893" y="3623580"/>
            <a:ext cx="2619375" cy="1743075"/>
          </a:xfrm>
          <a:prstGeom prst="rect">
            <a:avLst/>
          </a:prstGeom>
          <a:noFill/>
        </p:spPr>
      </p:pic>
      <p:pic>
        <p:nvPicPr>
          <p:cNvPr id="16" name="Picture 2" descr="C:\Users\Anne Marie Roussel\Documents\brui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9930" y="3146700"/>
            <a:ext cx="2351987" cy="13049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0C50075-B24D-4A9B-B186-625FAC73C53F}"/>
              </a:ext>
            </a:extLst>
          </p:cNvPr>
          <p:cNvCxnSpPr>
            <a:cxnSpLocks/>
            <a:endCxn id="12297" idx="1"/>
          </p:cNvCxnSpPr>
          <p:nvPr/>
        </p:nvCxnSpPr>
        <p:spPr>
          <a:xfrm>
            <a:off x="4041630" y="1005138"/>
            <a:ext cx="1079499" cy="1128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59EAC87-0648-4556-A396-152E2005D511}"/>
              </a:ext>
            </a:extLst>
          </p:cNvPr>
          <p:cNvCxnSpPr>
            <a:cxnSpLocks/>
          </p:cNvCxnSpPr>
          <p:nvPr/>
        </p:nvCxnSpPr>
        <p:spPr>
          <a:xfrm flipH="1" flipV="1">
            <a:off x="3922686" y="1162574"/>
            <a:ext cx="1151062" cy="1030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8" descr="Covid-19: le Conseil scientifique insiste pour que l'isolement à 7 jours ne  soit pas obligatoire | Le HuffPost">
            <a:extLst>
              <a:ext uri="{FF2B5EF4-FFF2-40B4-BE49-F238E27FC236}">
                <a16:creationId xmlns:a16="http://schemas.microsoft.com/office/drawing/2014/main" id="{8C748CBA-F2AB-460A-B068-E6DF705AB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84" y="4240479"/>
            <a:ext cx="2328333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10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43180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100"/>
              </a:lnSpc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Conséquences du stress sur tout l'organisme</a:t>
            </a:r>
            <a:endParaRPr lang="fr-FR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1" name="Picture 1" descr="C:\Users\Anne Marie Roussel\Documents\impacts-du-st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5880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 microbiote intestinal participe au fonctionnement du cerveau et à la  régulation des humeurs | Salle de presse | Inserm">
            <a:extLst>
              <a:ext uri="{FF2B5EF4-FFF2-40B4-BE49-F238E27FC236}">
                <a16:creationId xmlns:a16="http://schemas.microsoft.com/office/drawing/2014/main" id="{11048A2E-9BCE-421E-8213-C1ED1823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24" y="949981"/>
            <a:ext cx="5031546" cy="288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707FFDC-2EB7-4916-ABF1-F80B3188A185}"/>
              </a:ext>
            </a:extLst>
          </p:cNvPr>
          <p:cNvSpPr txBox="1"/>
          <p:nvPr/>
        </p:nvSpPr>
        <p:spPr>
          <a:xfrm>
            <a:off x="182880" y="65649"/>
            <a:ext cx="89142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Le stress  agresse le microbiote intestinal et altère les relations intestin/cerveau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504DB99-C351-4440-923E-BA423E4786E3}"/>
              </a:ext>
            </a:extLst>
          </p:cNvPr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Le microbiote intestinal participe au fonctionnement du cerveau et à la  régulation des humeurs | Salle de presse | Inserm">
            <a:extLst>
              <a:ext uri="{FF2B5EF4-FFF2-40B4-BE49-F238E27FC236}">
                <a16:creationId xmlns:a16="http://schemas.microsoft.com/office/drawing/2014/main" id="{119FB4DB-E5BC-4977-967A-FE615DBD9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97" y="4756619"/>
            <a:ext cx="4322624" cy="203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F5F8E56-2D9A-4ABA-B24B-75E2F8ABFCEC}"/>
              </a:ext>
            </a:extLst>
          </p:cNvPr>
          <p:cNvSpPr txBox="1"/>
          <p:nvPr/>
        </p:nvSpPr>
        <p:spPr>
          <a:xfrm>
            <a:off x="567398" y="4093700"/>
            <a:ext cx="8234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Inversement, les déséquilibres du microbiote  augmentent la gravité du stress :</a:t>
            </a:r>
            <a:endParaRPr lang="fr-FR" sz="2000" b="1" i="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15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6045220"/>
            <a:ext cx="1600178" cy="33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914400" y="190357"/>
            <a:ext cx="7315200" cy="900289"/>
          </a:xfrm>
        </p:spPr>
        <p:txBody>
          <a:bodyPr>
            <a:normAutofit/>
          </a:bodyPr>
          <a:lstStyle/>
          <a:p>
            <a:pPr algn="ctr" fontAlgn="auto">
              <a:lnSpc>
                <a:spcPts val="2133"/>
              </a:lnSpc>
              <a:spcAft>
                <a:spcPts val="0"/>
              </a:spcAft>
              <a:defRPr/>
            </a:pPr>
            <a:r>
              <a:rPr lang="fr-FR" sz="2400" dirty="0">
                <a:solidFill>
                  <a:schemeClr val="tx2"/>
                </a:solidFill>
                <a:latin typeface="Arial Narrow" panose="020B0606020202030204" pitchFamily="34" charset="0"/>
              </a:rPr>
              <a:t>le stress augmente le risque d’ostéoporose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801317" y="1952170"/>
            <a:ext cx="3071988" cy="704144"/>
          </a:xfrm>
          <a:prstGeom prst="roundRect">
            <a:avLst>
              <a:gd name="adj" fmla="val 6614"/>
            </a:avLst>
          </a:prstGeom>
          <a:solidFill>
            <a:schemeClr val="bg1">
              <a:alpha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 err="1">
                <a:solidFill>
                  <a:srgbClr val="000090"/>
                </a:solidFill>
              </a:rPr>
              <a:t>Symptômes</a:t>
            </a:r>
            <a:r>
              <a:rPr lang="en-GB" sz="2400" b="1" dirty="0">
                <a:solidFill>
                  <a:srgbClr val="000090"/>
                </a:solidFill>
              </a:rPr>
              <a:t> </a:t>
            </a:r>
            <a:r>
              <a:rPr lang="en-GB" sz="2400" b="1" dirty="0" err="1">
                <a:solidFill>
                  <a:srgbClr val="000090"/>
                </a:solidFill>
              </a:rPr>
              <a:t>dépressifs</a:t>
            </a:r>
            <a:endParaRPr lang="en-GB" sz="2400" b="1" dirty="0">
              <a:solidFill>
                <a:srgbClr val="000090"/>
              </a:solidFill>
            </a:endParaRP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115879" y="4696229"/>
            <a:ext cx="2752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b="1" dirty="0" err="1">
                <a:solidFill>
                  <a:srgbClr val="FF0000"/>
                </a:solidFill>
              </a:rPr>
              <a:t>Oikonen</a:t>
            </a:r>
            <a:r>
              <a:rPr lang="fr-FR" altLang="fr-FR" sz="1600" b="1" dirty="0">
                <a:solidFill>
                  <a:srgbClr val="FF0000"/>
                </a:solidFill>
              </a:rPr>
              <a:t> M et al. Int J </a:t>
            </a:r>
            <a:r>
              <a:rPr lang="fr-FR" altLang="fr-FR" sz="1600" b="1" dirty="0" err="1">
                <a:solidFill>
                  <a:srgbClr val="FF0000"/>
                </a:solidFill>
              </a:rPr>
              <a:t>Behav</a:t>
            </a:r>
            <a:r>
              <a:rPr lang="fr-FR" altLang="fr-FR" sz="1600" b="1" dirty="0">
                <a:solidFill>
                  <a:srgbClr val="FF0000"/>
                </a:solidFill>
              </a:rPr>
              <a:t> Med 2014; 21(3): 464-9</a:t>
            </a:r>
            <a:r>
              <a:rPr lang="fr-FR" altLang="fr-FR" sz="20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270697" y="2092524"/>
            <a:ext cx="2885701" cy="632463"/>
          </a:xfrm>
          <a:prstGeom prst="roundRect">
            <a:avLst>
              <a:gd name="adj" fmla="val 6614"/>
            </a:avLst>
          </a:prstGeom>
          <a:solidFill>
            <a:schemeClr val="bg1">
              <a:alpha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000090"/>
                </a:solidFill>
              </a:rPr>
              <a:t>Stress </a:t>
            </a:r>
            <a:r>
              <a:rPr lang="en-GB" sz="2400" b="1" dirty="0" err="1">
                <a:solidFill>
                  <a:srgbClr val="000090"/>
                </a:solidFill>
              </a:rPr>
              <a:t>professionnel</a:t>
            </a:r>
            <a:endParaRPr lang="en-GB" sz="2400" b="1" dirty="0">
              <a:solidFill>
                <a:srgbClr val="00009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376247" y="4074187"/>
            <a:ext cx="3073400" cy="704145"/>
          </a:xfrm>
          <a:prstGeom prst="roundRect">
            <a:avLst>
              <a:gd name="adj" fmla="val 6614"/>
            </a:avLst>
          </a:prstGeom>
          <a:solidFill>
            <a:schemeClr val="bg1">
              <a:alpha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000090"/>
                </a:solidFill>
                <a:sym typeface="Wingdings"/>
              </a:rPr>
              <a:t>  </a:t>
            </a:r>
            <a:r>
              <a:rPr lang="en-GB" sz="2400" b="1" dirty="0" err="1">
                <a:solidFill>
                  <a:srgbClr val="000090"/>
                </a:solidFill>
              </a:rPr>
              <a:t>densité</a:t>
            </a:r>
            <a:r>
              <a:rPr lang="en-GB" sz="2400" b="1" dirty="0">
                <a:solidFill>
                  <a:srgbClr val="000090"/>
                </a:solidFill>
              </a:rPr>
              <a:t> </a:t>
            </a:r>
            <a:r>
              <a:rPr lang="en-GB" sz="2400" b="1" dirty="0" err="1">
                <a:solidFill>
                  <a:srgbClr val="000090"/>
                </a:solidFill>
              </a:rPr>
              <a:t>osseuse</a:t>
            </a:r>
            <a:endParaRPr lang="en-GB" sz="2400" b="1" dirty="0">
              <a:solidFill>
                <a:srgbClr val="00009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6130736" y="2865894"/>
            <a:ext cx="318911" cy="102446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cxnSpLocks/>
          </p:cNvCxnSpPr>
          <p:nvPr/>
        </p:nvCxnSpPr>
        <p:spPr>
          <a:xfrm>
            <a:off x="2794801" y="2865894"/>
            <a:ext cx="581446" cy="94534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6108170" y="5413222"/>
            <a:ext cx="2048228" cy="707886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1F497D"/>
                </a:solidFill>
              </a:rPr>
              <a:t>« Fracture de stress »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64" y="5413222"/>
            <a:ext cx="406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 err="1">
                <a:solidFill>
                  <a:srgbClr val="FF0000"/>
                </a:solidFill>
              </a:rPr>
              <a:t>Hadid</a:t>
            </a:r>
            <a:r>
              <a:rPr lang="fr-FR" sz="1600" b="1" dirty="0">
                <a:solidFill>
                  <a:srgbClr val="FF0000"/>
                </a:solidFill>
              </a:rPr>
              <a:t> A, et al. </a:t>
            </a:r>
          </a:p>
          <a:p>
            <a:r>
              <a:rPr lang="fr-FR" sz="1600" b="1" dirty="0" err="1">
                <a:solidFill>
                  <a:srgbClr val="FF0000"/>
                </a:solidFill>
              </a:rPr>
              <a:t>Eur</a:t>
            </a:r>
            <a:r>
              <a:rPr lang="fr-FR" sz="1600" b="1" dirty="0">
                <a:solidFill>
                  <a:srgbClr val="FF0000"/>
                </a:solidFill>
              </a:rPr>
              <a:t> J </a:t>
            </a:r>
            <a:r>
              <a:rPr lang="fr-FR" sz="1600" b="1" dirty="0" err="1">
                <a:solidFill>
                  <a:srgbClr val="FF0000"/>
                </a:solidFill>
              </a:rPr>
              <a:t>Appl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err="1">
                <a:solidFill>
                  <a:srgbClr val="FF0000"/>
                </a:solidFill>
              </a:rPr>
              <a:t>Physiol</a:t>
            </a:r>
            <a:r>
              <a:rPr lang="fr-FR" sz="1600" b="1" dirty="0">
                <a:solidFill>
                  <a:srgbClr val="FF0000"/>
                </a:solidFill>
              </a:rPr>
              <a:t>. 2008.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964" y="4901164"/>
            <a:ext cx="1730706" cy="1199884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9DD955D-B717-44EC-9488-1C251A715895}"/>
              </a:ext>
            </a:extLst>
          </p:cNvPr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96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576262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100"/>
              </a:lnSpc>
              <a:defRPr/>
            </a:pP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problème sanitaire, social  et économique 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Rectangle 3"/>
          <p:cNvSpPr txBox="1">
            <a:spLocks/>
          </p:cNvSpPr>
          <p:nvPr/>
        </p:nvSpPr>
        <p:spPr bwMode="auto">
          <a:xfrm>
            <a:off x="251619" y="936604"/>
            <a:ext cx="8640762" cy="22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819150" indent="-36195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chemeClr val="tx2"/>
                </a:solidFill>
              </a:rPr>
              <a:t>Coût social du stress en France : 2 milliards d’euros probablement sous estimés 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chemeClr val="tx2"/>
                </a:solidFill>
              </a:rPr>
              <a:t>Très largement répandu (4 actifs sur 10 et 7 français sur 10).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chemeClr val="tx2"/>
                </a:solidFill>
              </a:rPr>
              <a:t>A l’origine de nombreuses pathologies chroniques.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chemeClr val="tx2"/>
                </a:solidFill>
              </a:rPr>
              <a:t>Quelle alternative à la consommation excessive d’anxiolytiques ?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altLang="fr-FR" sz="1800" b="1" dirty="0">
              <a:solidFill>
                <a:schemeClr val="tx2"/>
              </a:solidFill>
            </a:endParaRPr>
          </a:p>
        </p:txBody>
      </p:sp>
      <p:pic>
        <p:nvPicPr>
          <p:cNvPr id="11" name="Picture 2" descr="C:\Users\Anne Marie Roussel\Documents\stress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5971" y="1392701"/>
            <a:ext cx="1413096" cy="1171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1" descr="C:\Users\Anne Marie Roussel\Documents\images\Complement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8075" y="4750817"/>
            <a:ext cx="1847850" cy="1390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2" descr="C:\Users\Anne Marie Roussel\Documents\repstress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048" y="2975318"/>
            <a:ext cx="1766101" cy="2357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3" descr="C:\Users\Anne Marie Roussel\Documents\sport stre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8196" y="3277554"/>
            <a:ext cx="2495550" cy="1409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0721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/>
          </p:cNvSpPr>
          <p:nvPr>
            <p:ph type="title"/>
          </p:nvPr>
        </p:nvSpPr>
        <p:spPr bwMode="auto">
          <a:xfrm>
            <a:off x="55228" y="10624"/>
            <a:ext cx="9144000" cy="547710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le stress impacte notre horloge biologique : il  raccourcit les télomères et donc notre durée de vie</a:t>
            </a:r>
          </a:p>
        </p:txBody>
      </p:sp>
      <p:pic>
        <p:nvPicPr>
          <p:cNvPr id="5" name="Picture 5" descr="An external file that holds a picture, illustration, etc.&#10;Object name is zpq045046417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4524" y="1863344"/>
            <a:ext cx="3199495" cy="4315284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219806" y="5279291"/>
            <a:ext cx="375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i="1" dirty="0" err="1">
                <a:solidFill>
                  <a:srgbClr val="A50021"/>
                </a:solidFill>
                <a:latin typeface="Arial Narrow" pitchFamily="34" charset="0"/>
              </a:rPr>
              <a:t>Epel</a:t>
            </a:r>
            <a:r>
              <a:rPr lang="fr-FR" sz="1800" b="1" i="1" dirty="0">
                <a:solidFill>
                  <a:srgbClr val="A50021"/>
                </a:solidFill>
                <a:latin typeface="Arial Narrow" pitchFamily="34" charset="0"/>
              </a:rPr>
              <a:t> ES et al. </a:t>
            </a:r>
            <a:r>
              <a:rPr lang="pl-PL" sz="1800" b="1" i="1" dirty="0">
                <a:solidFill>
                  <a:srgbClr val="A50021"/>
                </a:solidFill>
                <a:latin typeface="Arial Narrow" pitchFamily="34" charset="0"/>
              </a:rPr>
              <a:t>Proc Natl Acad Sci U S A. </a:t>
            </a:r>
            <a:endParaRPr lang="fr-FR" sz="1800" b="1" i="1" dirty="0">
              <a:solidFill>
                <a:srgbClr val="A50021"/>
              </a:solidFill>
              <a:latin typeface="Arial Narrow" pitchFamily="34" charset="0"/>
            </a:endParaRPr>
          </a:p>
          <a:p>
            <a:r>
              <a:rPr lang="pl-PL" sz="1800" b="1" i="1" dirty="0">
                <a:solidFill>
                  <a:srgbClr val="A50021"/>
                </a:solidFill>
                <a:latin typeface="Arial Narrow" pitchFamily="34" charset="0"/>
              </a:rPr>
              <a:t>2004 Dec 7; 101(49): 17312–17315.</a:t>
            </a:r>
            <a:endParaRPr lang="en-GB" sz="1800" b="1" i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56630" y="1445400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Longueur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des télomères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206531" y="6150114"/>
            <a:ext cx="285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Activité de la télomérase, enzyme de réparation 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55228" y="841106"/>
            <a:ext cx="9144000" cy="0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7468CED9-AB83-4313-B89F-CF061D20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1" y="1399997"/>
            <a:ext cx="5558663" cy="304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862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15926" y="986849"/>
            <a:ext cx="7642274" cy="80443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fr-F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Quelle protection nutritionnelle contre le stress?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9265" y="4667016"/>
            <a:ext cx="3546157" cy="19812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L'alimentation anti-stress selon la naturopathie - Katéri Jouveaux  Naturopathe à Toulouse">
            <a:extLst>
              <a:ext uri="{FF2B5EF4-FFF2-40B4-BE49-F238E27FC236}">
                <a16:creationId xmlns:a16="http://schemas.microsoft.com/office/drawing/2014/main" id="{BD9D792A-E176-4665-B3FD-AEE4064C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" y="3541601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timuler sa mémoire : comment l'améliorer naturellement">
            <a:extLst>
              <a:ext uri="{FF2B5EF4-FFF2-40B4-BE49-F238E27FC236}">
                <a16:creationId xmlns:a16="http://schemas.microsoft.com/office/drawing/2014/main" id="{DBD7E245-8F8E-4227-B1C7-8AC8101F8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2526983"/>
            <a:ext cx="31718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5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D05ECB-F785-43B1-AB31-B022030BD4AF}"/>
              </a:ext>
            </a:extLst>
          </p:cNvPr>
          <p:cNvSpPr txBox="1"/>
          <p:nvPr/>
        </p:nvSpPr>
        <p:spPr>
          <a:xfrm>
            <a:off x="203981" y="0"/>
            <a:ext cx="86445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une étape incontournable: l’axe intestin cerveau: importance d’un microbiote restauré</a:t>
            </a:r>
          </a:p>
        </p:txBody>
      </p:sp>
      <p:pic>
        <p:nvPicPr>
          <p:cNvPr id="1026" name="Picture 2" descr="Rôle du microbiote intestinal dans les pathologies psychiatriques">
            <a:extLst>
              <a:ext uri="{FF2B5EF4-FFF2-40B4-BE49-F238E27FC236}">
                <a16:creationId xmlns:a16="http://schemas.microsoft.com/office/drawing/2014/main" id="{EAEC0C70-D4CE-4D27-9E48-C1E56758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2" y="3099579"/>
            <a:ext cx="6613139" cy="316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2861BC1-4826-4E98-A3DF-FF02EF051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44" y="1833302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BIOTE INTESTINAL : Et s'il dominait le mental ? | santé log">
            <a:extLst>
              <a:ext uri="{FF2B5EF4-FFF2-40B4-BE49-F238E27FC236}">
                <a16:creationId xmlns:a16="http://schemas.microsoft.com/office/drawing/2014/main" id="{0249FBD8-A317-465F-8981-FC433D020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2" y="173733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02A3A68-00A7-4543-8A21-880EAA18908C}"/>
              </a:ext>
            </a:extLst>
          </p:cNvPr>
          <p:cNvCxnSpPr/>
          <p:nvPr/>
        </p:nvCxnSpPr>
        <p:spPr>
          <a:xfrm>
            <a:off x="-45721" y="873931"/>
            <a:ext cx="9144000" cy="0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295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0" y="106870"/>
            <a:ext cx="9144000" cy="688997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 Narrow" pitchFamily="34" charset="0"/>
              </a:rPr>
              <a:t>Les fibres sont indispensables dans  la formation intestinale d’acides gras à chaine courte  « anti stress »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090304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7026" name="Picture 2" descr="C:\Users\Anne Marie Roussel\Documents\stres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4407" y="1364182"/>
            <a:ext cx="4330551" cy="5124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469823" y="6488668"/>
            <a:ext cx="6525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FR" sz="18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Scott LV et al. </a:t>
            </a:r>
            <a:r>
              <a:rPr lang="fr-FR" sz="1800" b="1" i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Mod</a:t>
            </a:r>
            <a:r>
              <a:rPr lang="fr-FR" sz="18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Trends Pharmaco Psy 2013; 28:90-9.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AB8C6E-EC02-423B-9B3D-0D0F30372AD2}"/>
              </a:ext>
            </a:extLst>
          </p:cNvPr>
          <p:cNvSpPr txBox="1"/>
          <p:nvPr/>
        </p:nvSpPr>
        <p:spPr>
          <a:xfrm>
            <a:off x="103163" y="1275469"/>
            <a:ext cx="4196861" cy="120032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fr-FR" sz="1800" dirty="0"/>
              <a:t>Les bactéries du microbiote digèrent </a:t>
            </a:r>
            <a:r>
              <a:rPr lang="fr-FR" sz="1800" b="1" dirty="0"/>
              <a:t>les fibres </a:t>
            </a:r>
            <a:r>
              <a:rPr lang="fr-FR" sz="1800" b="1" dirty="0" err="1"/>
              <a:t>vegétales</a:t>
            </a:r>
            <a:r>
              <a:rPr lang="fr-FR" sz="1800" b="1" dirty="0"/>
              <a:t> </a:t>
            </a:r>
            <a:r>
              <a:rPr lang="fr-FR" sz="1800" dirty="0"/>
              <a:t>et produisent des acides gras à chaine courte comme le </a:t>
            </a:r>
            <a:r>
              <a:rPr lang="fr-FR" sz="1800" b="1" dirty="0"/>
              <a:t>butyrate (</a:t>
            </a:r>
            <a:r>
              <a:rPr lang="fr-FR" sz="1800" b="1" dirty="0" err="1"/>
              <a:t>postbiotiques</a:t>
            </a:r>
            <a:r>
              <a:rPr lang="fr-FR" sz="1800" b="1" dirty="0"/>
              <a:t>)</a:t>
            </a:r>
          </a:p>
        </p:txBody>
      </p:sp>
      <p:pic>
        <p:nvPicPr>
          <p:cNvPr id="9" name="Picture 2" descr="Des fibres pour un bon microbiote - Observatoire des aliments">
            <a:extLst>
              <a:ext uri="{FF2B5EF4-FFF2-40B4-BE49-F238E27FC236}">
                <a16:creationId xmlns:a16="http://schemas.microsoft.com/office/drawing/2014/main" id="{69F1F006-7955-4F4D-B0B0-D5542B929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63" y="2566944"/>
            <a:ext cx="2677285" cy="127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omment les fibres maintiennent la santé du microbiote intestinal |  Psychomédia">
            <a:extLst>
              <a:ext uri="{FF2B5EF4-FFF2-40B4-BE49-F238E27FC236}">
                <a16:creationId xmlns:a16="http://schemas.microsoft.com/office/drawing/2014/main" id="{5D82B2AC-D646-4CD7-AB3A-5A051DE6F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04" y="4234374"/>
            <a:ext cx="1610847" cy="16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281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468313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fr-FR" dirty="0">
                <a:latin typeface="Arial Narrow" pitchFamily="34" charset="0"/>
              </a:rPr>
              <a:t>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Stress et fatigue chronique : bénéfices des probiotiques</a:t>
            </a:r>
            <a:endParaRPr lang="fr-FR" sz="2800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ZoneTexte 8"/>
          <p:cNvSpPr txBox="1">
            <a:spLocks noChangeArrowheads="1"/>
          </p:cNvSpPr>
          <p:nvPr/>
        </p:nvSpPr>
        <p:spPr bwMode="auto">
          <a:xfrm>
            <a:off x="2072746" y="6083481"/>
            <a:ext cx="439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1" i="1">
                <a:solidFill>
                  <a:srgbClr val="800000"/>
                </a:solidFill>
              </a:rPr>
              <a:t>Rao V et al. Gut Pathog 2009; 1:6. </a:t>
            </a:r>
          </a:p>
        </p:txBody>
      </p:sp>
      <p:sp>
        <p:nvSpPr>
          <p:cNvPr id="203781" name="Espace réservé du contenu 2"/>
          <p:cNvSpPr txBox="1">
            <a:spLocks/>
          </p:cNvSpPr>
          <p:nvPr/>
        </p:nvSpPr>
        <p:spPr bwMode="auto">
          <a:xfrm>
            <a:off x="287338" y="764555"/>
            <a:ext cx="88566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lvl="2" indent="-271463">
              <a:buSzPct val="80000"/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srgbClr val="002060"/>
                </a:solidFill>
                <a:cs typeface="Arial" charset="0"/>
              </a:rPr>
              <a:t>Supplémentation 8 semaines de </a:t>
            </a:r>
            <a:r>
              <a:rPr lang="fr-FR" sz="2000" b="1" u="sng" dirty="0">
                <a:solidFill>
                  <a:srgbClr val="002060"/>
                </a:solidFill>
                <a:cs typeface="Arial" charset="0"/>
              </a:rPr>
              <a:t>sujets stressés atteints du syndrome de fatigue chronique .</a:t>
            </a:r>
          </a:p>
        </p:txBody>
      </p:sp>
      <p:sp>
        <p:nvSpPr>
          <p:cNvPr id="14343" name="ZoneTexte 12"/>
          <p:cNvSpPr txBox="1">
            <a:spLocks noChangeArrowheads="1"/>
          </p:cNvSpPr>
          <p:nvPr/>
        </p:nvSpPr>
        <p:spPr bwMode="auto">
          <a:xfrm>
            <a:off x="5110163" y="2714620"/>
            <a:ext cx="4033837" cy="10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61950" indent="-180975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fr-FR" sz="2000" b="1" dirty="0" err="1">
                <a:solidFill>
                  <a:schemeClr val="accent3">
                    <a:lumMod val="50000"/>
                  </a:schemeClr>
                </a:solidFill>
              </a:rPr>
              <a:t>Amélioration</a:t>
            </a:r>
            <a:r>
              <a:rPr lang="en-GB" altLang="fr-FR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altLang="fr-FR" sz="2000" b="1" dirty="0" err="1">
                <a:solidFill>
                  <a:schemeClr val="accent3">
                    <a:lumMod val="50000"/>
                  </a:schemeClr>
                </a:solidFill>
              </a:rPr>
              <a:t>significative</a:t>
            </a:r>
            <a:r>
              <a:rPr lang="en-GB" altLang="fr-FR" sz="2000" b="1" dirty="0">
                <a:solidFill>
                  <a:schemeClr val="accent3">
                    <a:lumMod val="50000"/>
                  </a:schemeClr>
                </a:solidFill>
              </a:rPr>
              <a:t> des tests: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fr-FR" sz="2000" b="1" dirty="0">
                <a:solidFill>
                  <a:schemeClr val="accent3">
                    <a:lumMod val="50000"/>
                  </a:schemeClr>
                </a:solidFill>
              </a:rPr>
              <a:t>BDI : </a:t>
            </a:r>
            <a:r>
              <a:rPr lang="en-GB" altLang="fr-FR" sz="1800" b="1" dirty="0">
                <a:solidFill>
                  <a:schemeClr val="accent3">
                    <a:lumMod val="50000"/>
                  </a:schemeClr>
                </a:solidFill>
              </a:rPr>
              <a:t>Beck depression index</a:t>
            </a:r>
            <a:r>
              <a:rPr lang="en-GB" altLang="fr-FR" sz="20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fr-FR" sz="2000" b="1" dirty="0">
                <a:solidFill>
                  <a:schemeClr val="accent3">
                    <a:lumMod val="50000"/>
                  </a:schemeClr>
                </a:solidFill>
              </a:rPr>
              <a:t>BAI : </a:t>
            </a:r>
            <a:r>
              <a:rPr lang="en-GB" altLang="fr-FR" sz="1800" b="1" dirty="0">
                <a:solidFill>
                  <a:schemeClr val="accent3">
                    <a:lumMod val="50000"/>
                  </a:schemeClr>
                </a:solidFill>
              </a:rPr>
              <a:t>Beck anxiety index</a:t>
            </a:r>
            <a:r>
              <a:rPr lang="en-GB" altLang="fr-FR" sz="20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63488"/>
            <a:ext cx="4688803" cy="31727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934" y="3807006"/>
            <a:ext cx="3485092" cy="21200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0968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harb: la filière des fruits rouges affiche une bonne santé malgré le stress  hydrique - LA VÉRITÉ">
            <a:extLst>
              <a:ext uri="{FF2B5EF4-FFF2-40B4-BE49-F238E27FC236}">
                <a16:creationId xmlns:a16="http://schemas.microsoft.com/office/drawing/2014/main" id="{DBB393A7-83E2-4A76-B2A2-22A0A9939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04" y="2395423"/>
            <a:ext cx="29337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aies de Goji : comment consommer ce super aliment">
            <a:extLst>
              <a:ext uri="{FF2B5EF4-FFF2-40B4-BE49-F238E27FC236}">
                <a16:creationId xmlns:a16="http://schemas.microsoft.com/office/drawing/2014/main" id="{557F2EDD-343F-4D5C-B15A-67BABC6A2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60" y="4327839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6 aliments anti-stress à consommer sans plus attendre">
            <a:extLst>
              <a:ext uri="{FF2B5EF4-FFF2-40B4-BE49-F238E27FC236}">
                <a16:creationId xmlns:a16="http://schemas.microsoft.com/office/drawing/2014/main" id="{14BF43F3-4525-4ADE-AAC8-1B4A00565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8" y="3890451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D3EC94A-DBA7-4326-BF8F-057657BEA61A}"/>
              </a:ext>
            </a:extLst>
          </p:cNvPr>
          <p:cNvSpPr txBox="1"/>
          <p:nvPr/>
        </p:nvSpPr>
        <p:spPr>
          <a:xfrm>
            <a:off x="222738" y="131298"/>
            <a:ext cx="88462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polyphénols des fruits rouges, champions antistress et neuroprotecteurs: manger en couleur!</a:t>
            </a:r>
          </a:p>
          <a:p>
            <a:r>
              <a:rPr lang="fr-FR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Granero</a:t>
            </a:r>
            <a:r>
              <a:rPr lang="fr-FR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 et al. 2022 </a:t>
            </a:r>
            <a:r>
              <a:rPr lang="fr-FR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Nutrients</a:t>
            </a:r>
            <a:endParaRPr lang="fr-FR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La Ferme des petits fruits - (surgele) Myrtilles Bio 1kg">
            <a:extLst>
              <a:ext uri="{FF2B5EF4-FFF2-40B4-BE49-F238E27FC236}">
                <a16:creationId xmlns:a16="http://schemas.microsoft.com/office/drawing/2014/main" id="{31205EB4-DD6D-4A69-8329-EE2B46A6A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51" y="1034887"/>
            <a:ext cx="2072859" cy="207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s cassis - En savoir plus sur les cassis et leur utilisation en cuisine">
            <a:extLst>
              <a:ext uri="{FF2B5EF4-FFF2-40B4-BE49-F238E27FC236}">
                <a16:creationId xmlns:a16="http://schemas.microsoft.com/office/drawing/2014/main" id="{53C653D2-447C-460C-99FD-4A02C9CC4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9" y="1719734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1D4FA18-3117-4F92-BD16-24FCD052823E}"/>
              </a:ext>
            </a:extLst>
          </p:cNvPr>
          <p:cNvSpPr txBox="1"/>
          <p:nvPr/>
        </p:nvSpPr>
        <p:spPr>
          <a:xfrm>
            <a:off x="2152358" y="6014380"/>
            <a:ext cx="4614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ça marche? </a:t>
            </a:r>
          </a:p>
        </p:txBody>
      </p:sp>
    </p:spTree>
    <p:extLst>
      <p:ext uri="{BB962C8B-B14F-4D97-AF65-F5344CB8AC3E}">
        <p14:creationId xmlns:p14="http://schemas.microsoft.com/office/powerpoint/2010/main" val="1517024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llipse 36"/>
          <p:cNvSpPr/>
          <p:nvPr/>
        </p:nvSpPr>
        <p:spPr bwMode="auto">
          <a:xfrm>
            <a:off x="1547813" y="1628775"/>
            <a:ext cx="287337" cy="287338"/>
          </a:xfrm>
          <a:prstGeom prst="ellipse">
            <a:avLst/>
          </a:prstGeom>
          <a:solidFill>
            <a:srgbClr val="33CC33"/>
          </a:solidFill>
          <a:ln w="3175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2060"/>
              </a:solidFill>
            </a:endParaRPr>
          </a:p>
        </p:txBody>
      </p:sp>
      <p:sp>
        <p:nvSpPr>
          <p:cNvPr id="38" name="Plus 37"/>
          <p:cNvSpPr/>
          <p:nvPr/>
        </p:nvSpPr>
        <p:spPr bwMode="auto">
          <a:xfrm>
            <a:off x="1584325" y="1665288"/>
            <a:ext cx="214313" cy="214312"/>
          </a:xfrm>
          <a:prstGeom prst="mathPlus">
            <a:avLst/>
          </a:prstGeom>
          <a:solidFill>
            <a:srgbClr val="33CC33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2060"/>
              </a:solidFill>
            </a:endParaRPr>
          </a:p>
        </p:txBody>
      </p:sp>
      <p:sp>
        <p:nvSpPr>
          <p:cNvPr id="275458" name="Rectangle 2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40005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100"/>
              </a:lnSpc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flavonoïdes des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polyphenols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entretiennent la  neurogénèse</a:t>
            </a:r>
            <a:endParaRPr lang="fr-FR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846064"/>
            <a:ext cx="9144000" cy="0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 bwMode="auto">
          <a:xfrm>
            <a:off x="3708400" y="2205038"/>
            <a:ext cx="1223963" cy="0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Image 19" descr="mitochondrie 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05038"/>
            <a:ext cx="152241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 bwMode="auto">
          <a:xfrm>
            <a:off x="1042988" y="1017587"/>
            <a:ext cx="168327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>
                <a:solidFill>
                  <a:srgbClr val="800000"/>
                </a:solidFill>
                <a:cs typeface="Arial" charset="0"/>
              </a:rPr>
              <a:t> flavonoïdes</a:t>
            </a:r>
          </a:p>
        </p:txBody>
      </p:sp>
      <p:sp>
        <p:nvSpPr>
          <p:cNvPr id="27657" name="ZoneTexte 24"/>
          <p:cNvSpPr txBox="1">
            <a:spLocks noChangeArrowheads="1"/>
          </p:cNvSpPr>
          <p:nvPr/>
        </p:nvSpPr>
        <p:spPr bwMode="auto">
          <a:xfrm>
            <a:off x="250825" y="1700213"/>
            <a:ext cx="1027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exercice</a:t>
            </a:r>
          </a:p>
        </p:txBody>
      </p:sp>
      <p:cxnSp>
        <p:nvCxnSpPr>
          <p:cNvPr id="30" name="Connecteur droit avec flèche 29"/>
          <p:cNvCxnSpPr/>
          <p:nvPr/>
        </p:nvCxnSpPr>
        <p:spPr bwMode="auto">
          <a:xfrm>
            <a:off x="1835150" y="1412875"/>
            <a:ext cx="288925" cy="720725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 bwMode="auto">
          <a:xfrm>
            <a:off x="1258888" y="1916113"/>
            <a:ext cx="792162" cy="360362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60" name="Groupe 43"/>
          <p:cNvGrpSpPr>
            <a:grpSpLocks/>
          </p:cNvGrpSpPr>
          <p:nvPr/>
        </p:nvGrpSpPr>
        <p:grpSpPr bwMode="auto">
          <a:xfrm>
            <a:off x="1979613" y="3284538"/>
            <a:ext cx="288925" cy="288925"/>
            <a:chOff x="6228184" y="3573016"/>
            <a:chExt cx="288032" cy="288032"/>
          </a:xfrm>
        </p:grpSpPr>
        <p:sp>
          <p:nvSpPr>
            <p:cNvPr id="35" name="Ellipse 34"/>
            <p:cNvSpPr/>
            <p:nvPr/>
          </p:nvSpPr>
          <p:spPr>
            <a:xfrm>
              <a:off x="6228184" y="3573016"/>
              <a:ext cx="288032" cy="28803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6" name="Moins 35"/>
            <p:cNvSpPr/>
            <p:nvPr/>
          </p:nvSpPr>
          <p:spPr>
            <a:xfrm>
              <a:off x="6264583" y="3609415"/>
              <a:ext cx="215233" cy="215233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40" name="Étoile à 16 branches 39"/>
          <p:cNvSpPr/>
          <p:nvPr/>
        </p:nvSpPr>
        <p:spPr bwMode="auto">
          <a:xfrm>
            <a:off x="539750" y="3357563"/>
            <a:ext cx="1511300" cy="719137"/>
          </a:xfrm>
          <a:prstGeom prst="star16">
            <a:avLst>
              <a:gd name="adj" fmla="val 38492"/>
            </a:avLst>
          </a:prstGeom>
          <a:solidFill>
            <a:srgbClr val="FFCCFF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rgbClr val="A50021"/>
                </a:solidFill>
                <a:latin typeface="Arial Narrow" pitchFamily="34" charset="0"/>
              </a:rPr>
              <a:t>stress</a:t>
            </a:r>
          </a:p>
        </p:txBody>
      </p:sp>
      <p:cxnSp>
        <p:nvCxnSpPr>
          <p:cNvPr id="45" name="Connecteur droit avec flèche 44"/>
          <p:cNvCxnSpPr/>
          <p:nvPr/>
        </p:nvCxnSpPr>
        <p:spPr bwMode="auto">
          <a:xfrm flipV="1">
            <a:off x="1835150" y="3068638"/>
            <a:ext cx="504825" cy="36036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 bwMode="auto">
          <a:xfrm>
            <a:off x="3708400" y="3068638"/>
            <a:ext cx="1223963" cy="0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4" name="ZoneTexte 48"/>
          <p:cNvSpPr txBox="1">
            <a:spLocks noChangeArrowheads="1"/>
          </p:cNvSpPr>
          <p:nvPr/>
        </p:nvSpPr>
        <p:spPr bwMode="auto">
          <a:xfrm>
            <a:off x="4932363" y="2852738"/>
            <a:ext cx="590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ATP</a:t>
            </a:r>
          </a:p>
        </p:txBody>
      </p:sp>
      <p:sp>
        <p:nvSpPr>
          <p:cNvPr id="27665" name="Rectangle 49"/>
          <p:cNvSpPr>
            <a:spLocks noChangeArrowheads="1"/>
          </p:cNvSpPr>
          <p:nvPr/>
        </p:nvSpPr>
        <p:spPr bwMode="auto">
          <a:xfrm>
            <a:off x="4932363" y="1989138"/>
            <a:ext cx="933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BDNF**</a:t>
            </a:r>
          </a:p>
        </p:txBody>
      </p:sp>
      <p:cxnSp>
        <p:nvCxnSpPr>
          <p:cNvPr id="51" name="Connecteur droit avec flèche 50"/>
          <p:cNvCxnSpPr>
            <a:stCxn id="27665" idx="3"/>
          </p:cNvCxnSpPr>
          <p:nvPr/>
        </p:nvCxnSpPr>
        <p:spPr bwMode="auto">
          <a:xfrm>
            <a:off x="5865813" y="2189163"/>
            <a:ext cx="938212" cy="15875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 bwMode="auto">
          <a:xfrm>
            <a:off x="5580063" y="3068638"/>
            <a:ext cx="1223962" cy="0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archemin vertical 54"/>
          <p:cNvSpPr/>
          <p:nvPr/>
        </p:nvSpPr>
        <p:spPr bwMode="auto">
          <a:xfrm>
            <a:off x="6804025" y="1916113"/>
            <a:ext cx="2026708" cy="1296987"/>
          </a:xfrm>
          <a:prstGeom prst="verticalScroll">
            <a:avLst>
              <a:gd name="adj" fmla="val 7324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200" b="1" dirty="0" err="1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neurogénèse</a:t>
            </a:r>
            <a:endParaRPr lang="fr-FR" sz="22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fr-FR" sz="22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cognition</a:t>
            </a:r>
          </a:p>
          <a:p>
            <a:pPr algn="ctr">
              <a:defRPr/>
            </a:pPr>
            <a:r>
              <a:rPr lang="fr-FR" sz="22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humeur</a:t>
            </a:r>
          </a:p>
        </p:txBody>
      </p:sp>
      <p:sp>
        <p:nvSpPr>
          <p:cNvPr id="27669" name="ZoneTexte 56"/>
          <p:cNvSpPr txBox="1">
            <a:spLocks noChangeArrowheads="1"/>
          </p:cNvSpPr>
          <p:nvPr/>
        </p:nvSpPr>
        <p:spPr bwMode="auto">
          <a:xfrm>
            <a:off x="1187450" y="4508500"/>
            <a:ext cx="583204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   : </a:t>
            </a:r>
            <a:r>
              <a:rPr lang="fr-FR" altLang="fr-FR" sz="1800" b="1" dirty="0">
                <a:solidFill>
                  <a:srgbClr val="002060"/>
                </a:solidFill>
              </a:rPr>
              <a:t>activée chez l'adulte par certains nutriments et par le sport.</a:t>
            </a:r>
          </a:p>
          <a:p>
            <a:pPr eaLnBrk="1" hangingPunct="1"/>
            <a:r>
              <a:rPr lang="fr-FR" altLang="fr-FR" sz="1800" b="1" dirty="0">
                <a:solidFill>
                  <a:srgbClr val="002060"/>
                </a:solidFill>
              </a:rPr>
              <a:t>  -: inactivée par le stress.</a:t>
            </a:r>
          </a:p>
          <a:p>
            <a:pPr eaLnBrk="1" hangingPunct="1"/>
            <a:r>
              <a:rPr lang="fr-FR" altLang="fr-FR" sz="1800" b="1" dirty="0">
                <a:solidFill>
                  <a:srgbClr val="002060"/>
                </a:solidFill>
              </a:rPr>
              <a:t>** : BDNF : </a:t>
            </a:r>
            <a:r>
              <a:rPr lang="fr-FR" altLang="fr-FR" sz="1800" b="1" dirty="0" err="1">
                <a:solidFill>
                  <a:srgbClr val="002060"/>
                </a:solidFill>
              </a:rPr>
              <a:t>Brain</a:t>
            </a:r>
            <a:r>
              <a:rPr lang="fr-FR" altLang="fr-FR" sz="1800" b="1" dirty="0">
                <a:solidFill>
                  <a:srgbClr val="002060"/>
                </a:solidFill>
              </a:rPr>
              <a:t> </a:t>
            </a:r>
            <a:r>
              <a:rPr lang="fr-FR" altLang="fr-FR" sz="1800" b="1" dirty="0" err="1">
                <a:solidFill>
                  <a:srgbClr val="002060"/>
                </a:solidFill>
              </a:rPr>
              <a:t>Derivative</a:t>
            </a:r>
            <a:r>
              <a:rPr lang="fr-FR" altLang="fr-FR" sz="1800" b="1" dirty="0">
                <a:solidFill>
                  <a:srgbClr val="002060"/>
                </a:solidFill>
              </a:rPr>
              <a:t> Neuronal Factor.</a:t>
            </a:r>
          </a:p>
          <a:p>
            <a:pPr eaLnBrk="1" hangingPunct="1"/>
            <a:r>
              <a:rPr lang="fr-FR" altLang="fr-FR" sz="1800" b="1" dirty="0">
                <a:solidFill>
                  <a:srgbClr val="002060"/>
                </a:solidFill>
              </a:rPr>
              <a:t>***: </a:t>
            </a:r>
            <a:r>
              <a:rPr lang="fr-FR" altLang="fr-FR" sz="1800" b="1" dirty="0">
                <a:solidFill>
                  <a:schemeClr val="tx1"/>
                </a:solidFill>
              </a:rPr>
              <a:t>Nrf2: </a:t>
            </a:r>
            <a:r>
              <a:rPr lang="fr-FR" sz="1800" b="1" dirty="0" err="1">
                <a:solidFill>
                  <a:schemeClr val="tx1"/>
                </a:solidFill>
              </a:rPr>
              <a:t>Nuclear</a:t>
            </a:r>
            <a:r>
              <a:rPr lang="fr-FR" sz="1800" b="1" dirty="0">
                <a:solidFill>
                  <a:schemeClr val="tx1"/>
                </a:solidFill>
              </a:rPr>
              <a:t> factor (</a:t>
            </a:r>
            <a:r>
              <a:rPr lang="fr-FR" sz="1800" b="1" dirty="0" err="1">
                <a:solidFill>
                  <a:schemeClr val="tx1"/>
                </a:solidFill>
              </a:rPr>
              <a:t>erythroid-derived</a:t>
            </a:r>
            <a:r>
              <a:rPr lang="fr-FR" sz="1800" b="1" dirty="0">
                <a:solidFill>
                  <a:schemeClr val="tx1"/>
                </a:solidFill>
              </a:rPr>
              <a:t> 2)-</a:t>
            </a:r>
            <a:r>
              <a:rPr lang="fr-FR" sz="1800" b="1" dirty="0" err="1">
                <a:solidFill>
                  <a:schemeClr val="tx1"/>
                </a:solidFill>
              </a:rPr>
              <a:t>like</a:t>
            </a:r>
            <a:r>
              <a:rPr lang="fr-FR" sz="1800" b="1" dirty="0">
                <a:solidFill>
                  <a:schemeClr val="tx1"/>
                </a:solidFill>
              </a:rPr>
              <a:t> 2 »)</a:t>
            </a:r>
            <a:endParaRPr lang="fr-FR" altLang="fr-FR" sz="1800" b="1" dirty="0">
              <a:solidFill>
                <a:schemeClr val="tx1"/>
              </a:solidFill>
            </a:endParaRPr>
          </a:p>
        </p:txBody>
      </p:sp>
      <p:sp>
        <p:nvSpPr>
          <p:cNvPr id="27670" name="Rectangle 12"/>
          <p:cNvSpPr>
            <a:spLocks noChangeArrowheads="1"/>
          </p:cNvSpPr>
          <p:nvPr/>
        </p:nvSpPr>
        <p:spPr bwMode="auto">
          <a:xfrm>
            <a:off x="1584325" y="5848349"/>
            <a:ext cx="4716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marL="0" lvl="1"/>
            <a:r>
              <a:rPr lang="fr-FR" altLang="fr-FR" sz="1800" b="1" i="1" dirty="0">
                <a:solidFill>
                  <a:srgbClr val="C00000"/>
                </a:solidFill>
              </a:rPr>
              <a:t>Dias et al., </a:t>
            </a:r>
            <a:r>
              <a:rPr lang="fr-FR" altLang="fr-FR" sz="1800" b="1" i="1" dirty="0" err="1">
                <a:solidFill>
                  <a:srgbClr val="C00000"/>
                </a:solidFill>
              </a:rPr>
              <a:t>Oxid</a:t>
            </a:r>
            <a:r>
              <a:rPr lang="fr-FR" altLang="fr-FR" sz="1800" b="1" i="1" dirty="0">
                <a:solidFill>
                  <a:srgbClr val="C00000"/>
                </a:solidFill>
              </a:rPr>
              <a:t> Med </a:t>
            </a:r>
            <a:r>
              <a:rPr lang="fr-FR" altLang="fr-FR" sz="1800" b="1" i="1" dirty="0" err="1">
                <a:solidFill>
                  <a:srgbClr val="C00000"/>
                </a:solidFill>
              </a:rPr>
              <a:t>Cell</a:t>
            </a:r>
            <a:r>
              <a:rPr lang="fr-FR" altLang="fr-FR" sz="1800" b="1" i="1" dirty="0">
                <a:solidFill>
                  <a:srgbClr val="C00000"/>
                </a:solidFill>
              </a:rPr>
              <a:t> </a:t>
            </a:r>
            <a:r>
              <a:rPr lang="fr-FR" altLang="fr-FR" sz="1800" b="1" i="1" dirty="0" err="1">
                <a:solidFill>
                  <a:srgbClr val="C00000"/>
                </a:solidFill>
              </a:rPr>
              <a:t>Longev</a:t>
            </a:r>
            <a:r>
              <a:rPr lang="fr-FR" altLang="fr-FR" sz="1800" b="1" i="1" dirty="0">
                <a:solidFill>
                  <a:srgbClr val="C00000"/>
                </a:solidFill>
              </a:rPr>
              <a:t>, 2012;</a:t>
            </a:r>
          </a:p>
          <a:p>
            <a:pPr marL="0" lvl="1"/>
            <a:r>
              <a:rPr lang="fr-FR" altLang="fr-FR" sz="1800" b="1" i="1" dirty="0">
                <a:solidFill>
                  <a:srgbClr val="C00000"/>
                </a:solidFill>
              </a:rPr>
              <a:t>Gomez </a:t>
            </a:r>
            <a:r>
              <a:rPr lang="fr-FR" altLang="fr-FR" sz="1800" b="1" i="1" dirty="0" err="1">
                <a:solidFill>
                  <a:srgbClr val="C00000"/>
                </a:solidFill>
              </a:rPr>
              <a:t>Rinilla</a:t>
            </a:r>
            <a:r>
              <a:rPr lang="fr-FR" altLang="fr-FR" sz="1800" b="1" i="1" dirty="0">
                <a:solidFill>
                  <a:srgbClr val="C00000"/>
                </a:solidFill>
              </a:rPr>
              <a:t> 2012. </a:t>
            </a:r>
            <a:r>
              <a:rPr lang="fr-FR" altLang="fr-FR" sz="1800" b="1" i="1" dirty="0" err="1">
                <a:solidFill>
                  <a:srgbClr val="C00000"/>
                </a:solidFill>
              </a:rPr>
              <a:t>Nutr</a:t>
            </a:r>
            <a:r>
              <a:rPr lang="fr-FR" altLang="fr-FR" sz="1800" b="1" i="1" dirty="0">
                <a:solidFill>
                  <a:srgbClr val="C00000"/>
                </a:solidFill>
              </a:rPr>
              <a:t> </a:t>
            </a:r>
            <a:r>
              <a:rPr lang="fr-FR" altLang="fr-FR" sz="1800" b="1" i="1" dirty="0" err="1">
                <a:solidFill>
                  <a:srgbClr val="C00000"/>
                </a:solidFill>
              </a:rPr>
              <a:t>Neuro</a:t>
            </a:r>
            <a:r>
              <a:rPr lang="fr-FR" altLang="fr-FR" sz="1800" b="1" i="1" dirty="0">
                <a:solidFill>
                  <a:srgbClr val="C00000"/>
                </a:solidFill>
              </a:rPr>
              <a:t> </a:t>
            </a:r>
            <a:r>
              <a:rPr lang="fr-FR" altLang="fr-FR" sz="1800" b="1" i="1" dirty="0" err="1">
                <a:solidFill>
                  <a:srgbClr val="C00000"/>
                </a:solidFill>
              </a:rPr>
              <a:t>Sci</a:t>
            </a:r>
            <a:r>
              <a:rPr lang="fr-FR" altLang="fr-FR" sz="1800" b="1" i="1" dirty="0">
                <a:solidFill>
                  <a:srgbClr val="C00000"/>
                </a:solidFill>
              </a:rPr>
              <a:t>; 15(3):127-133</a:t>
            </a:r>
            <a:r>
              <a:rPr lang="fr-FR" altLang="fr-FR" sz="1800" b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27671" name="ZoneTexte 58"/>
          <p:cNvSpPr txBox="1">
            <a:spLocks noChangeArrowheads="1"/>
          </p:cNvSpPr>
          <p:nvPr/>
        </p:nvSpPr>
        <p:spPr bwMode="auto">
          <a:xfrm>
            <a:off x="2478088" y="2959100"/>
            <a:ext cx="1247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b="1" i="1" dirty="0">
                <a:solidFill>
                  <a:srgbClr val="002060"/>
                </a:solidFill>
              </a:rPr>
              <a:t>mitochondrie</a:t>
            </a:r>
          </a:p>
        </p:txBody>
      </p:sp>
      <p:sp>
        <p:nvSpPr>
          <p:cNvPr id="31" name="Plus 30"/>
          <p:cNvSpPr/>
          <p:nvPr/>
        </p:nvSpPr>
        <p:spPr bwMode="auto">
          <a:xfrm>
            <a:off x="1285852" y="4572008"/>
            <a:ext cx="214313" cy="214312"/>
          </a:xfrm>
          <a:prstGeom prst="mathPlus">
            <a:avLst/>
          </a:prstGeom>
          <a:solidFill>
            <a:srgbClr val="33CC33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2060"/>
              </a:solidFill>
            </a:endParaRPr>
          </a:p>
        </p:txBody>
      </p:sp>
      <p:grpSp>
        <p:nvGrpSpPr>
          <p:cNvPr id="34" name="Groupe 43"/>
          <p:cNvGrpSpPr>
            <a:grpSpLocks/>
          </p:cNvGrpSpPr>
          <p:nvPr/>
        </p:nvGrpSpPr>
        <p:grpSpPr bwMode="auto">
          <a:xfrm>
            <a:off x="1214414" y="4857760"/>
            <a:ext cx="288925" cy="288925"/>
            <a:chOff x="6228184" y="3573016"/>
            <a:chExt cx="288032" cy="288032"/>
          </a:xfrm>
        </p:grpSpPr>
        <p:sp>
          <p:nvSpPr>
            <p:cNvPr id="39" name="Ellipse 38"/>
            <p:cNvSpPr/>
            <p:nvPr/>
          </p:nvSpPr>
          <p:spPr>
            <a:xfrm>
              <a:off x="6228184" y="3573016"/>
              <a:ext cx="288032" cy="28803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1" name="Moins 40"/>
            <p:cNvSpPr/>
            <p:nvPr/>
          </p:nvSpPr>
          <p:spPr>
            <a:xfrm>
              <a:off x="6264583" y="3609415"/>
              <a:ext cx="215233" cy="215233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33" name="Picture 5" descr="spo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8" b="4790"/>
          <a:stretch>
            <a:fillRect/>
          </a:stretch>
        </p:blipFill>
        <p:spPr>
          <a:xfrm flipH="1">
            <a:off x="107504" y="2132856"/>
            <a:ext cx="1108923" cy="10081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42" name="Connecteur droit avec flèche 41"/>
          <p:cNvCxnSpPr/>
          <p:nvPr/>
        </p:nvCxnSpPr>
        <p:spPr bwMode="auto">
          <a:xfrm>
            <a:off x="3714744" y="2643182"/>
            <a:ext cx="1223963" cy="0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000628" y="2428868"/>
            <a:ext cx="995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Nrf2***</a:t>
            </a:r>
          </a:p>
        </p:txBody>
      </p:sp>
      <p:pic>
        <p:nvPicPr>
          <p:cNvPr id="43" name="Picture 10" descr="6 aliments anti-stress à consommer sans plus attendre">
            <a:extLst>
              <a:ext uri="{FF2B5EF4-FFF2-40B4-BE49-F238E27FC236}">
                <a16:creationId xmlns:a16="http://schemas.microsoft.com/office/drawing/2014/main" id="{67BF33FC-1C3A-4618-A536-00D7219C9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69" y="946150"/>
            <a:ext cx="1312643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0897CC5C-977B-47FE-985F-DC98021EEC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971" y="3452395"/>
            <a:ext cx="1339158" cy="28837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6765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/>
          </p:cNvSpPr>
          <p:nvPr>
            <p:ph type="title" idx="4294967295"/>
          </p:nvPr>
        </p:nvSpPr>
        <p:spPr>
          <a:xfrm>
            <a:off x="0" y="119114"/>
            <a:ext cx="9144000" cy="576262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100"/>
              </a:lnSpc>
              <a:defRPr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flavonoïdes  bloquent la monoamine oxydase et protègent la </a:t>
            </a:r>
            <a:r>
              <a:rPr lang="fr-FR" sz="1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serotonine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: </a:t>
            </a:r>
            <a:br>
              <a:rPr lang="fr-FR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exemple de la quercétine et de la rutine</a:t>
            </a:r>
            <a:endParaRPr lang="fr-FR" sz="18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780117"/>
            <a:ext cx="9144000" cy="0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 bwMode="auto">
          <a:xfrm>
            <a:off x="214282" y="1643050"/>
            <a:ext cx="236635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Flavonoïdes</a:t>
            </a:r>
          </a:p>
          <a:p>
            <a:pPr>
              <a:defRPr/>
            </a:pPr>
            <a:r>
              <a:rPr lang="fr-F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ex : quercétine, rutine</a:t>
            </a:r>
          </a:p>
        </p:txBody>
      </p:sp>
      <p:cxnSp>
        <p:nvCxnSpPr>
          <p:cNvPr id="17" name="Connecteur droit avec flèche 16"/>
          <p:cNvCxnSpPr/>
          <p:nvPr/>
        </p:nvCxnSpPr>
        <p:spPr bwMode="auto">
          <a:xfrm>
            <a:off x="4427538" y="1341438"/>
            <a:ext cx="0" cy="1871662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Étoile à 16 branches 18"/>
          <p:cNvSpPr/>
          <p:nvPr/>
        </p:nvSpPr>
        <p:spPr bwMode="auto">
          <a:xfrm>
            <a:off x="5867400" y="836613"/>
            <a:ext cx="1512888" cy="720725"/>
          </a:xfrm>
          <a:prstGeom prst="star16">
            <a:avLst>
              <a:gd name="adj" fmla="val 38492"/>
            </a:avLst>
          </a:prstGeom>
          <a:solidFill>
            <a:srgbClr val="FFCCFF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A50021"/>
                </a:solidFill>
                <a:latin typeface="Arial Narrow" pitchFamily="34" charset="0"/>
              </a:rPr>
              <a:t>Stress</a:t>
            </a:r>
          </a:p>
          <a:p>
            <a:pPr algn="ctr">
              <a:defRPr/>
            </a:pPr>
            <a:r>
              <a:rPr lang="fr-FR" sz="1600" b="1" dirty="0">
                <a:solidFill>
                  <a:srgbClr val="A50021"/>
                </a:solidFill>
                <a:latin typeface="Arial Narrow" pitchFamily="34" charset="0"/>
              </a:rPr>
              <a:t>cortisol</a:t>
            </a:r>
          </a:p>
        </p:txBody>
      </p:sp>
      <p:sp>
        <p:nvSpPr>
          <p:cNvPr id="20" name="ZoneTexte 19"/>
          <p:cNvSpPr txBox="1"/>
          <p:nvPr/>
        </p:nvSpPr>
        <p:spPr bwMode="auto">
          <a:xfrm>
            <a:off x="3657599" y="908050"/>
            <a:ext cx="15986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50000"/>
                  </a:schemeClr>
                </a:solidFill>
              </a:rPr>
              <a:t>Sérotonine</a:t>
            </a:r>
          </a:p>
        </p:txBody>
      </p:sp>
      <p:sp>
        <p:nvSpPr>
          <p:cNvPr id="22" name="ZoneTexte 21"/>
          <p:cNvSpPr txBox="1"/>
          <p:nvPr/>
        </p:nvSpPr>
        <p:spPr bwMode="auto">
          <a:xfrm>
            <a:off x="2771775" y="3284538"/>
            <a:ext cx="3330575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5 HIAL (</a:t>
            </a:r>
            <a:r>
              <a:rPr lang="fr-FR" sz="18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hydro </a:t>
            </a:r>
            <a:r>
              <a:rPr lang="fr-FR" sz="1800" b="1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indol</a:t>
            </a:r>
            <a:r>
              <a:rPr lang="fr-FR" sz="18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 acétaldéhyde</a:t>
            </a:r>
            <a:r>
              <a:rPr lang="fr-F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4" name="Rectangle avec flèche vers la gauche 23"/>
          <p:cNvSpPr/>
          <p:nvPr/>
        </p:nvSpPr>
        <p:spPr bwMode="auto">
          <a:xfrm>
            <a:off x="4500563" y="2133600"/>
            <a:ext cx="3743325" cy="431800"/>
          </a:xfrm>
          <a:prstGeom prst="leftArrowCallout">
            <a:avLst>
              <a:gd name="adj1" fmla="val 16182"/>
              <a:gd name="adj2" fmla="val 25000"/>
              <a:gd name="adj3" fmla="val 25000"/>
              <a:gd name="adj4" fmla="val 88634"/>
            </a:avLst>
          </a:prstGeom>
          <a:solidFill>
            <a:srgbClr val="CCFF99"/>
          </a:solidFill>
          <a:ln w="3175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rgbClr val="006600"/>
                </a:solidFill>
                <a:latin typeface="Arial Narrow" pitchFamily="34" charset="0"/>
              </a:rPr>
              <a:t>MAO (</a:t>
            </a:r>
            <a:r>
              <a:rPr lang="fr-FR" sz="1800" b="1" i="1" dirty="0">
                <a:solidFill>
                  <a:srgbClr val="006600"/>
                </a:solidFill>
                <a:latin typeface="Arial Narrow" pitchFamily="34" charset="0"/>
              </a:rPr>
              <a:t>mono amine oxydase</a:t>
            </a:r>
            <a:r>
              <a:rPr lang="fr-FR" sz="2000" b="1" dirty="0">
                <a:solidFill>
                  <a:srgbClr val="006600"/>
                </a:solidFill>
                <a:latin typeface="Arial Narrow" pitchFamily="34" charset="0"/>
              </a:rPr>
              <a:t>)</a:t>
            </a:r>
          </a:p>
        </p:txBody>
      </p:sp>
      <p:grpSp>
        <p:nvGrpSpPr>
          <p:cNvPr id="2" name="Groupe 25"/>
          <p:cNvGrpSpPr>
            <a:grpSpLocks/>
          </p:cNvGrpSpPr>
          <p:nvPr/>
        </p:nvGrpSpPr>
        <p:grpSpPr bwMode="auto">
          <a:xfrm>
            <a:off x="5003800" y="1484313"/>
            <a:ext cx="288925" cy="288925"/>
            <a:chOff x="4139952" y="1448780"/>
            <a:chExt cx="288032" cy="288032"/>
          </a:xfrm>
          <a:solidFill>
            <a:srgbClr val="33CC33"/>
          </a:solidFill>
        </p:grpSpPr>
        <p:sp>
          <p:nvSpPr>
            <p:cNvPr id="27" name="Ellipse 26"/>
            <p:cNvSpPr/>
            <p:nvPr/>
          </p:nvSpPr>
          <p:spPr>
            <a:xfrm>
              <a:off x="4139952" y="1448780"/>
              <a:ext cx="288032" cy="288032"/>
            </a:xfrm>
            <a:prstGeom prst="ellipse">
              <a:avLst/>
            </a:prstGeom>
            <a:grpFill/>
            <a:ln w="3175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" name="Plus 27"/>
            <p:cNvSpPr/>
            <p:nvPr/>
          </p:nvSpPr>
          <p:spPr>
            <a:xfrm>
              <a:off x="4176352" y="1485179"/>
              <a:ext cx="215233" cy="215233"/>
            </a:xfrm>
            <a:prstGeom prst="mathPlus">
              <a:avLst/>
            </a:prstGeom>
            <a:grpFill/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cxnSp>
        <p:nvCxnSpPr>
          <p:cNvPr id="29" name="Connecteur droit avec flèche 28"/>
          <p:cNvCxnSpPr/>
          <p:nvPr/>
        </p:nvCxnSpPr>
        <p:spPr bwMode="auto">
          <a:xfrm flipH="1">
            <a:off x="4479087" y="1412875"/>
            <a:ext cx="1439862" cy="792163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9"/>
          <p:cNvGrpSpPr>
            <a:grpSpLocks/>
          </p:cNvGrpSpPr>
          <p:nvPr/>
        </p:nvGrpSpPr>
        <p:grpSpPr bwMode="auto">
          <a:xfrm>
            <a:off x="3132138" y="1989138"/>
            <a:ext cx="287337" cy="287337"/>
            <a:chOff x="6228184" y="3573016"/>
            <a:chExt cx="288032" cy="288032"/>
          </a:xfrm>
        </p:grpSpPr>
        <p:sp>
          <p:nvSpPr>
            <p:cNvPr id="31" name="Ellipse 30"/>
            <p:cNvSpPr/>
            <p:nvPr/>
          </p:nvSpPr>
          <p:spPr>
            <a:xfrm>
              <a:off x="6228184" y="3573016"/>
              <a:ext cx="288032" cy="28803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2" name="Moins 31"/>
            <p:cNvSpPr/>
            <p:nvPr/>
          </p:nvSpPr>
          <p:spPr>
            <a:xfrm>
              <a:off x="6264784" y="3609616"/>
              <a:ext cx="214831" cy="214831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cxnSp>
        <p:nvCxnSpPr>
          <p:cNvPr id="34" name="Connecteur droit avec flèche 33"/>
          <p:cNvCxnSpPr/>
          <p:nvPr/>
        </p:nvCxnSpPr>
        <p:spPr bwMode="auto">
          <a:xfrm rot="16200000">
            <a:off x="3319418" y="1421000"/>
            <a:ext cx="0" cy="1873250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6" name="ZoneTexte 34"/>
          <p:cNvSpPr txBox="1">
            <a:spLocks noChangeArrowheads="1"/>
          </p:cNvSpPr>
          <p:nvPr/>
        </p:nvSpPr>
        <p:spPr bwMode="auto">
          <a:xfrm>
            <a:off x="900113" y="3860800"/>
            <a:ext cx="2479675" cy="101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66700" indent="-2667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fr-FR" sz="2000" b="1">
                <a:solidFill>
                  <a:srgbClr val="002060"/>
                </a:solidFill>
                <a:sym typeface="Wingdings" panose="05000000000000000000" pitchFamily="2" charset="2"/>
              </a:rPr>
              <a:t>inhibition de la MAO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fr-FR" sz="2000" b="1">
                <a:solidFill>
                  <a:srgbClr val="002060"/>
                </a:solidFill>
                <a:sym typeface="Wingdings" panose="05000000000000000000" pitchFamily="2" charset="2"/>
              </a:rPr>
              <a:t>  </a:t>
            </a:r>
            <a:r>
              <a:rPr lang="fr-FR" altLang="fr-FR" sz="2000" b="1">
                <a:solidFill>
                  <a:srgbClr val="002060"/>
                </a:solidFill>
              </a:rPr>
              <a:t>sérotonine.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fr-FR" sz="2000" b="1">
                <a:solidFill>
                  <a:srgbClr val="002060"/>
                </a:solidFill>
                <a:sym typeface="Wingdings" panose="05000000000000000000" pitchFamily="2" charset="2"/>
              </a:rPr>
              <a:t>  </a:t>
            </a:r>
            <a:r>
              <a:rPr lang="fr-FR" altLang="fr-FR" sz="2000" b="1">
                <a:solidFill>
                  <a:srgbClr val="002060"/>
                </a:solidFill>
              </a:rPr>
              <a:t>5 HIAL.</a:t>
            </a:r>
          </a:p>
        </p:txBody>
      </p:sp>
      <p:sp>
        <p:nvSpPr>
          <p:cNvPr id="36" name="ZoneTexte 35"/>
          <p:cNvSpPr txBox="1"/>
          <p:nvPr/>
        </p:nvSpPr>
        <p:spPr bwMode="auto">
          <a:xfrm>
            <a:off x="900113" y="4941888"/>
            <a:ext cx="2663825" cy="400050"/>
          </a:xfrm>
          <a:prstGeom prst="rect">
            <a:avLst/>
          </a:prstGeom>
          <a:solidFill>
            <a:srgbClr val="CCFFCC"/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marL="266700" lvl="1" indent="-266700">
              <a:buFont typeface="Wingdings" pitchFamily="2" charset="2"/>
              <a:buChar char="ð"/>
              <a:defRPr/>
            </a:pPr>
            <a:r>
              <a:rPr lang="fr-FR" sz="2000" b="1" dirty="0">
                <a:solidFill>
                  <a:srgbClr val="002060"/>
                </a:solidFill>
                <a:latin typeface="+mn-lt"/>
              </a:rPr>
              <a:t>Effet anxiolytique.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28728" y="5929330"/>
            <a:ext cx="5014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8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Yoshino et al., Nutrition 2011; 27(7-8):807-52</a:t>
            </a:r>
          </a:p>
          <a:p>
            <a:pPr marL="0" lvl="1"/>
            <a:r>
              <a:rPr lang="fr-FR" altLang="fr-FR" sz="18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Kawabata et al., J </a:t>
            </a:r>
            <a:r>
              <a:rPr lang="fr-FR" altLang="fr-FR" sz="1800" b="1" i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Nutr</a:t>
            </a:r>
            <a:r>
              <a:rPr lang="fr-FR" altLang="fr-FR" sz="18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fr-FR" altLang="fr-FR" sz="1800" b="1" i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Biochem</a:t>
            </a:r>
            <a:r>
              <a:rPr lang="fr-FR" altLang="fr-FR" sz="18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, 2010; 21(5):374-80</a:t>
            </a:r>
            <a:r>
              <a:rPr lang="fr-FR" altLang="fr-FR" sz="1800" b="1" dirty="0">
                <a:solidFill>
                  <a:srgbClr val="006600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083" y="2714619"/>
            <a:ext cx="1755536" cy="37803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5321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/>
          </p:cNvSpPr>
          <p:nvPr>
            <p:ph type="title" idx="4294967295"/>
          </p:nvPr>
        </p:nvSpPr>
        <p:spPr>
          <a:xfrm>
            <a:off x="0" y="176721"/>
            <a:ext cx="9144000" cy="433388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100"/>
              </a:lnSpc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flavonoïdes du cacao et du thé : antistress naturels</a:t>
            </a:r>
            <a:br>
              <a:rPr lang="fr-FR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mécanismes d’action </a:t>
            </a:r>
            <a:endParaRPr lang="fr-FR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837984"/>
            <a:ext cx="9144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6"/>
          <p:cNvGrpSpPr>
            <a:grpSpLocks/>
          </p:cNvGrpSpPr>
          <p:nvPr/>
        </p:nvGrpSpPr>
        <p:grpSpPr bwMode="auto">
          <a:xfrm>
            <a:off x="250825" y="908050"/>
            <a:ext cx="8497888" cy="5478121"/>
            <a:chOff x="250824" y="908050"/>
            <a:chExt cx="8497639" cy="5478121"/>
          </a:xfrm>
        </p:grpSpPr>
        <p:sp>
          <p:nvSpPr>
            <p:cNvPr id="31749" name="ZoneTexte 56"/>
            <p:cNvSpPr txBox="1">
              <a:spLocks noChangeArrowheads="1"/>
            </p:cNvSpPr>
            <p:nvPr/>
          </p:nvSpPr>
          <p:spPr bwMode="auto">
            <a:xfrm>
              <a:off x="250824" y="908050"/>
              <a:ext cx="849763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6700" indent="-266700" eaLnBrk="0" hangingPunct="0"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23900" indent="-266700" eaLnBrk="0" hangingPunct="0"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fr-FR" sz="2000" b="1" dirty="0">
                  <a:solidFill>
                    <a:srgbClr val="002060"/>
                  </a:solidFill>
                </a:rPr>
                <a:t>Ils pénètrent  dans l’hippocampe.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fr-FR" sz="2000" b="1" dirty="0">
                  <a:solidFill>
                    <a:srgbClr val="002060"/>
                  </a:solidFill>
                </a:rPr>
                <a:t>Activent, comme la </a:t>
              </a:r>
              <a:r>
                <a:rPr lang="fr-FR" altLang="fr-FR" sz="2000" b="1" dirty="0" err="1">
                  <a:solidFill>
                    <a:srgbClr val="002060"/>
                  </a:solidFill>
                </a:rPr>
                <a:t>quercétine</a:t>
              </a:r>
              <a:r>
                <a:rPr lang="fr-FR" altLang="fr-FR" sz="2000" b="1" dirty="0">
                  <a:solidFill>
                    <a:srgbClr val="002060"/>
                  </a:solidFill>
                </a:rPr>
                <a:t>, la </a:t>
              </a:r>
              <a:r>
                <a:rPr lang="fr-FR" altLang="fr-FR" sz="2000" b="1" dirty="0" err="1">
                  <a:solidFill>
                    <a:srgbClr val="002060"/>
                  </a:solidFill>
                </a:rPr>
                <a:t>neurogénèse</a:t>
              </a:r>
              <a:r>
                <a:rPr lang="fr-FR" altLang="fr-FR" sz="2000" b="1" dirty="0">
                  <a:solidFill>
                    <a:srgbClr val="002060"/>
                  </a:solidFill>
                </a:rPr>
                <a:t>.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fr-FR" sz="2000" b="1" dirty="0">
                  <a:solidFill>
                    <a:srgbClr val="002060"/>
                  </a:solidFill>
                </a:rPr>
                <a:t>Inhibent la monoamine oxydase.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fr-FR" sz="2000" b="1" u="sng" dirty="0">
                  <a:solidFill>
                    <a:srgbClr val="002060"/>
                  </a:solidFill>
                </a:rPr>
                <a:t>Augmentent  la concentration de sérotonine dans le cerveau.</a:t>
              </a:r>
            </a:p>
          </p:txBody>
        </p:sp>
        <p:sp>
          <p:nvSpPr>
            <p:cNvPr id="31750" name="Rectangle 12"/>
            <p:cNvSpPr>
              <a:spLocks noChangeArrowheads="1"/>
            </p:cNvSpPr>
            <p:nvPr/>
          </p:nvSpPr>
          <p:spPr bwMode="auto">
            <a:xfrm>
              <a:off x="1593305" y="5462841"/>
              <a:ext cx="440092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eaLnBrk="0" hangingPunct="0"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marL="0" lvl="1"/>
              <a:r>
                <a:rPr lang="fr-FR" altLang="fr-FR" sz="1800" b="1" dirty="0">
                  <a:solidFill>
                    <a:srgbClr val="C00000"/>
                  </a:solidFill>
                </a:rPr>
                <a:t>Sokolov et al </a:t>
              </a:r>
              <a:r>
                <a:rPr lang="fr-FR" altLang="fr-FR" sz="1800" b="1" dirty="0" err="1">
                  <a:solidFill>
                    <a:srgbClr val="C00000"/>
                  </a:solidFill>
                </a:rPr>
                <a:t>Neurosci</a:t>
              </a:r>
              <a:r>
                <a:rPr lang="fr-FR" altLang="fr-FR" sz="1800" b="1" dirty="0">
                  <a:solidFill>
                    <a:srgbClr val="C00000"/>
                  </a:solidFill>
                </a:rPr>
                <a:t> </a:t>
              </a:r>
              <a:r>
                <a:rPr lang="fr-FR" altLang="fr-FR" sz="1800" b="1" dirty="0" err="1">
                  <a:solidFill>
                    <a:srgbClr val="C00000"/>
                  </a:solidFill>
                </a:rPr>
                <a:t>Biobehav</a:t>
              </a:r>
              <a:r>
                <a:rPr lang="fr-FR" altLang="fr-FR" sz="1800" b="1" dirty="0">
                  <a:solidFill>
                    <a:srgbClr val="C00000"/>
                  </a:solidFill>
                </a:rPr>
                <a:t> </a:t>
              </a:r>
              <a:r>
                <a:rPr lang="fr-FR" altLang="fr-FR" sz="1800" b="1" dirty="0" err="1">
                  <a:solidFill>
                    <a:srgbClr val="C00000"/>
                  </a:solidFill>
                </a:rPr>
                <a:t>Rev</a:t>
              </a:r>
              <a:r>
                <a:rPr lang="fr-FR" altLang="fr-FR" sz="1800" b="1" dirty="0">
                  <a:solidFill>
                    <a:srgbClr val="C00000"/>
                  </a:solidFill>
                </a:rPr>
                <a:t>. 2013,</a:t>
              </a:r>
            </a:p>
            <a:p>
              <a:pPr marL="0" lvl="1"/>
              <a:r>
                <a:rPr lang="fr-FR" altLang="fr-FR" sz="1800" b="1" dirty="0">
                  <a:solidFill>
                    <a:srgbClr val="C00000"/>
                  </a:solidFill>
                </a:rPr>
                <a:t>Stringer et al </a:t>
              </a:r>
              <a:r>
                <a:rPr lang="fr-FR" altLang="fr-FR" sz="1800" b="1" dirty="0" err="1">
                  <a:solidFill>
                    <a:srgbClr val="C00000"/>
                  </a:solidFill>
                </a:rPr>
                <a:t>Transl</a:t>
              </a:r>
              <a:r>
                <a:rPr lang="fr-FR" altLang="fr-FR" sz="1800" b="1" dirty="0">
                  <a:solidFill>
                    <a:srgbClr val="C00000"/>
                  </a:solidFill>
                </a:rPr>
                <a:t> </a:t>
              </a:r>
              <a:r>
                <a:rPr lang="fr-FR" altLang="fr-FR" sz="1800" b="1" dirty="0" err="1">
                  <a:solidFill>
                    <a:srgbClr val="C00000"/>
                  </a:solidFill>
                </a:rPr>
                <a:t>Psychiatry</a:t>
              </a:r>
              <a:r>
                <a:rPr lang="fr-FR" altLang="fr-FR" sz="1800" b="1" dirty="0">
                  <a:solidFill>
                    <a:srgbClr val="C00000"/>
                  </a:solidFill>
                </a:rPr>
                <a:t> 2015,</a:t>
              </a:r>
            </a:p>
            <a:p>
              <a:pPr marL="0" lvl="1"/>
              <a:r>
                <a:rPr lang="fr-FR" altLang="fr-FR" sz="1800" b="1" dirty="0">
                  <a:solidFill>
                    <a:srgbClr val="C00000"/>
                  </a:solidFill>
                </a:rPr>
                <a:t>Vignes et al. </a:t>
              </a:r>
              <a:r>
                <a:rPr lang="fr-FR" altLang="fr-FR" sz="1800" b="1" dirty="0" err="1">
                  <a:solidFill>
                    <a:srgbClr val="C00000"/>
                  </a:solidFill>
                </a:rPr>
                <a:t>Brain</a:t>
              </a:r>
              <a:r>
                <a:rPr lang="fr-FR" altLang="fr-FR" sz="1800" b="1" dirty="0">
                  <a:solidFill>
                    <a:srgbClr val="C00000"/>
                  </a:solidFill>
                </a:rPr>
                <a:t> </a:t>
              </a:r>
              <a:r>
                <a:rPr lang="fr-FR" altLang="fr-FR" sz="1800" b="1" dirty="0" err="1">
                  <a:solidFill>
                    <a:srgbClr val="C00000"/>
                  </a:solidFill>
                </a:rPr>
                <a:t>Res</a:t>
              </a:r>
              <a:r>
                <a:rPr lang="fr-FR" altLang="fr-FR" sz="1800" b="1" dirty="0">
                  <a:solidFill>
                    <a:srgbClr val="C00000"/>
                  </a:solidFill>
                </a:rPr>
                <a:t>. 2006,1110(1),102-115</a:t>
              </a: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857496"/>
            <a:ext cx="2554486" cy="1979338"/>
          </a:xfrm>
          <a:prstGeom prst="rect">
            <a:avLst/>
          </a:prstGeom>
        </p:spPr>
      </p:pic>
      <p:pic>
        <p:nvPicPr>
          <p:cNvPr id="1026" name="Picture 2" descr="C:\Users\Anne Marie Roussel\Documents\thé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85992"/>
            <a:ext cx="2143125" cy="2143125"/>
          </a:xfrm>
          <a:prstGeom prst="rect">
            <a:avLst/>
          </a:prstGeom>
          <a:noFill/>
        </p:spPr>
      </p:pic>
      <p:pic>
        <p:nvPicPr>
          <p:cNvPr id="9" name="Picture 2" descr="C:\Users\Anne Marie Roussel\Documents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429132"/>
            <a:ext cx="2095500" cy="218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9077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/>
          </p:cNvSpPr>
          <p:nvPr/>
        </p:nvSpPr>
        <p:spPr bwMode="auto">
          <a:xfrm>
            <a:off x="0" y="86202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fr-FR" sz="23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Flavonoïdes du cacao et </a:t>
            </a:r>
            <a:r>
              <a:rPr lang="fr-FR" sz="23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resistance</a:t>
            </a:r>
            <a:r>
              <a:rPr lang="fr-FR" sz="23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au stress: (2)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0" y="659445"/>
            <a:ext cx="9144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Rectangle 3"/>
          <p:cNvSpPr txBox="1">
            <a:spLocks/>
          </p:cNvSpPr>
          <p:nvPr/>
        </p:nvSpPr>
        <p:spPr bwMode="auto">
          <a:xfrm>
            <a:off x="67733" y="872212"/>
            <a:ext cx="8447909" cy="154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002060"/>
                </a:solidFill>
              </a:rPr>
              <a:t>sujets sains, soumis à un stress psychologique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002060"/>
                </a:solidFill>
              </a:rPr>
              <a:t>étude double aveugle </a:t>
            </a:r>
            <a:r>
              <a:rPr lang="fr-FR" altLang="fr-FR" sz="2000" b="1" dirty="0">
                <a:solidFill>
                  <a:schemeClr val="tx1"/>
                </a:solidFill>
              </a:rPr>
              <a:t>50 g chocolat noir </a:t>
            </a:r>
            <a:r>
              <a:rPr lang="fr-FR" altLang="fr-FR" sz="2000" b="1" dirty="0">
                <a:solidFill>
                  <a:srgbClr val="002060"/>
                </a:solidFill>
              </a:rPr>
              <a:t>vs placebo.</a:t>
            </a:r>
          </a:p>
          <a:p>
            <a:pPr>
              <a:spcBef>
                <a:spcPct val="20000"/>
              </a:spcBef>
            </a:pPr>
            <a:r>
              <a:rPr lang="fr-FR" altLang="fr-FR" sz="2000" b="1" dirty="0">
                <a:solidFill>
                  <a:srgbClr val="002060"/>
                </a:solidFill>
              </a:rPr>
              <a:t> </a:t>
            </a:r>
            <a:endParaRPr lang="fr-FR" altLang="fr-FR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2774" name="ZoneTexte 6"/>
          <p:cNvSpPr txBox="1">
            <a:spLocks noChangeArrowheads="1"/>
          </p:cNvSpPr>
          <p:nvPr/>
        </p:nvSpPr>
        <p:spPr bwMode="auto">
          <a:xfrm>
            <a:off x="560388" y="5243532"/>
            <a:ext cx="483288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fr-FR" altLang="fr-FR" sz="1800" b="1" i="1" dirty="0" err="1">
                <a:solidFill>
                  <a:srgbClr val="A50021"/>
                </a:solidFill>
              </a:rPr>
              <a:t>Wirtz</a:t>
            </a:r>
            <a:r>
              <a:rPr lang="fr-FR" altLang="fr-FR" sz="1800" b="1" i="1" dirty="0">
                <a:solidFill>
                  <a:srgbClr val="A50021"/>
                </a:solidFill>
              </a:rPr>
              <a:t> et al. J Am </a:t>
            </a:r>
            <a:r>
              <a:rPr lang="fr-FR" altLang="fr-FR" sz="1800" b="1" i="1" dirty="0" err="1">
                <a:solidFill>
                  <a:srgbClr val="A50021"/>
                </a:solidFill>
              </a:rPr>
              <a:t>Coll</a:t>
            </a:r>
            <a:r>
              <a:rPr lang="fr-FR" altLang="fr-FR" sz="1800" b="1" i="1" dirty="0">
                <a:solidFill>
                  <a:srgbClr val="A50021"/>
                </a:solidFill>
              </a:rPr>
              <a:t> </a:t>
            </a:r>
            <a:r>
              <a:rPr lang="fr-FR" altLang="fr-FR" sz="1800" b="1" i="1" dirty="0" err="1">
                <a:solidFill>
                  <a:srgbClr val="A50021"/>
                </a:solidFill>
              </a:rPr>
              <a:t>Cardiol</a:t>
            </a:r>
            <a:r>
              <a:rPr lang="fr-FR" altLang="fr-FR" sz="1800" b="1" i="1" dirty="0">
                <a:solidFill>
                  <a:srgbClr val="A50021"/>
                </a:solidFill>
              </a:rPr>
              <a:t>  2014; 63(21):2297-9</a:t>
            </a:r>
          </a:p>
        </p:txBody>
      </p:sp>
      <p:sp>
        <p:nvSpPr>
          <p:cNvPr id="32776" name="Rectangle 3"/>
          <p:cNvSpPr txBox="1">
            <a:spLocks/>
          </p:cNvSpPr>
          <p:nvPr/>
        </p:nvSpPr>
        <p:spPr bwMode="auto">
          <a:xfrm>
            <a:off x="705813" y="1919434"/>
            <a:ext cx="5165757" cy="205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182563" indent="-182563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002060"/>
                </a:solidFill>
                <a:sym typeface="Wingdings" panose="05000000000000000000" pitchFamily="2" charset="2"/>
              </a:rPr>
              <a:t>  </a:t>
            </a:r>
            <a:r>
              <a:rPr lang="fr-FR" altLang="fr-FR" sz="2000" b="1" dirty="0">
                <a:solidFill>
                  <a:srgbClr val="002060"/>
                </a:solidFill>
              </a:rPr>
              <a:t>calme,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002060"/>
                </a:solidFill>
              </a:rPr>
              <a:t>Montée plus faible des hormones de stress (cortisol, adrénaline)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fr-FR" sz="2000" b="1" dirty="0">
              <a:solidFill>
                <a:srgbClr val="00206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fr-FR" altLang="fr-FR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Relation entre quantité de flavonoïdes dans le plasma et taux d’hormones</a:t>
            </a:r>
          </a:p>
          <a:p>
            <a:pPr algn="ctr">
              <a:spcBef>
                <a:spcPct val="20000"/>
              </a:spcBef>
            </a:pPr>
            <a:endParaRPr lang="fr-FR" altLang="fr-FR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fr-FR" altLang="fr-FR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15359B6-B6F4-42F1-92BA-D8FB2A347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70" y="409084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0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10CB137-A7B2-4331-8D06-ED9909C4DB69}"/>
              </a:ext>
            </a:extLst>
          </p:cNvPr>
          <p:cNvSpPr txBox="1"/>
          <p:nvPr/>
        </p:nvSpPr>
        <p:spPr>
          <a:xfrm>
            <a:off x="27495" y="98349"/>
            <a:ext cx="5952661" cy="530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 ans de crise sanitaire</a:t>
            </a:r>
            <a:r>
              <a:rPr lang="fr-FR" sz="2844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</a:rPr>
              <a:t>…</a:t>
            </a:r>
            <a:r>
              <a:rPr lang="fr-FR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 ans de stress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B26A8-F14D-4A69-AA06-6B862D15E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99" y="464980"/>
            <a:ext cx="2071714" cy="13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VID-19: les Olympiques du stress">
            <a:extLst>
              <a:ext uri="{FF2B5EF4-FFF2-40B4-BE49-F238E27FC236}">
                <a16:creationId xmlns:a16="http://schemas.microsoft.com/office/drawing/2014/main" id="{B2631280-009D-4C40-A0FD-ECAF4EABA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6" y="816519"/>
            <a:ext cx="1875444" cy="124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eunes stress covid 19 étudiants">
            <a:extLst>
              <a:ext uri="{FF2B5EF4-FFF2-40B4-BE49-F238E27FC236}">
                <a16:creationId xmlns:a16="http://schemas.microsoft.com/office/drawing/2014/main" id="{5CD5B87A-2A24-428B-A0F1-596394942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10" y="2691083"/>
            <a:ext cx="2214774" cy="147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vid-19: le Conseil scientifique insiste pour que l'isolement à 7 jours ne  soit pas obligatoire | Le HuffPost">
            <a:extLst>
              <a:ext uri="{FF2B5EF4-FFF2-40B4-BE49-F238E27FC236}">
                <a16:creationId xmlns:a16="http://schemas.microsoft.com/office/drawing/2014/main" id="{F0035851-A2A5-4D9A-94DD-BF4852CD5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59" y="1017356"/>
            <a:ext cx="2328333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e stress chez les personnes âgées : comment rester en bonne santé">
            <a:extLst>
              <a:ext uri="{FF2B5EF4-FFF2-40B4-BE49-F238E27FC236}">
                <a16:creationId xmlns:a16="http://schemas.microsoft.com/office/drawing/2014/main" id="{6F61F6FF-DE58-4211-A65D-9D472679B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18" y="2146445"/>
            <a:ext cx="2387600" cy="151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B3C1C6E-A003-4F32-83B5-833EB9E8C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040" y="4930214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367863E-7194-45A8-9C8A-EE6600E3E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747" y="493490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AA3A197-5AAE-46E2-9854-25340090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22" y="3211509"/>
            <a:ext cx="2387600" cy="133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48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985" y="88283"/>
            <a:ext cx="10268534" cy="50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fr-FR" sz="2844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 aussi les OPC de raisins  dans un rôle inattendu… </a:t>
            </a:r>
          </a:p>
        </p:txBody>
      </p:sp>
      <p:pic>
        <p:nvPicPr>
          <p:cNvPr id="2050" name="Picture 2" descr="Tout sur le pépin de raisin">
            <a:extLst>
              <a:ext uri="{FF2B5EF4-FFF2-40B4-BE49-F238E27FC236}">
                <a16:creationId xmlns:a16="http://schemas.microsoft.com/office/drawing/2014/main" id="{062219E6-85A9-48D7-AF96-52E646F4C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7" y="757200"/>
            <a:ext cx="1998133" cy="1803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F419C98-4D45-4EB1-A1E2-B5D7BE7C0329}"/>
              </a:ext>
            </a:extLst>
          </p:cNvPr>
          <p:cNvCxnSpPr/>
          <p:nvPr/>
        </p:nvCxnSpPr>
        <p:spPr>
          <a:xfrm>
            <a:off x="0" y="659445"/>
            <a:ext cx="9144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7731FA4-3543-47D7-B45D-FD3AA6DA7C3E}"/>
              </a:ext>
            </a:extLst>
          </p:cNvPr>
          <p:cNvSpPr txBox="1"/>
          <p:nvPr/>
        </p:nvSpPr>
        <p:spPr>
          <a:xfrm>
            <a:off x="211622" y="2711415"/>
            <a:ext cx="80185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Protection vasculaire reconnue mais </a:t>
            </a:r>
            <a:r>
              <a:rPr lang="fr-FR" sz="24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aussi  activité </a:t>
            </a:r>
            <a:r>
              <a:rPr lang="fr-FR" sz="2400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adaptogène</a:t>
            </a:r>
            <a:r>
              <a:rPr lang="fr-FR" sz="24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  anti stress </a:t>
            </a:r>
            <a:endParaRPr lang="fr-FR" sz="2400" u="sng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08D3186-AD14-485F-88D1-E9949E52E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07" y="913834"/>
            <a:ext cx="2421467" cy="149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2D9BA7D-83AB-405E-9636-CE17379D694F}"/>
              </a:ext>
            </a:extLst>
          </p:cNvPr>
          <p:cNvSpPr txBox="1"/>
          <p:nvPr/>
        </p:nvSpPr>
        <p:spPr>
          <a:xfrm>
            <a:off x="280768" y="3744810"/>
            <a:ext cx="85824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4" indent="-304804">
              <a:buFontTx/>
              <a:buChar char="-"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Etudes cliniques 2021 </a:t>
            </a:r>
            <a:r>
              <a:rPr lang="fr-FR" sz="2400" b="1" dirty="0">
                <a:latin typeface="Arial Narrow" panose="020B0606020202030204" pitchFamily="34" charset="0"/>
              </a:rPr>
              <a:t>: 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Les OPC de raisin  ont une activité  anti stress  </a:t>
            </a:r>
            <a:r>
              <a:rPr lang="fr-FR" sz="1800" b="1" i="1" dirty="0"/>
              <a:t>Diminution significative (0.001) du PSQ (</a:t>
            </a:r>
            <a:r>
              <a:rPr lang="fr-FR" sz="1800" b="1" i="1" dirty="0" err="1"/>
              <a:t>paramêtre</a:t>
            </a:r>
            <a:r>
              <a:rPr lang="fr-FR" sz="1800" b="1" i="1" dirty="0"/>
              <a:t> « </a:t>
            </a:r>
            <a:r>
              <a:rPr lang="fr-FR" sz="1800" b="1" i="1" dirty="0" err="1"/>
              <a:t>woories</a:t>
            </a:r>
            <a:r>
              <a:rPr lang="fr-FR" sz="1800" b="1" i="1" dirty="0"/>
              <a:t> » en baisse  et augmentation des scores cognitifs et du </a:t>
            </a:r>
            <a:r>
              <a:rPr lang="fr-FR" sz="1800" b="1" i="1" dirty="0" err="1"/>
              <a:t>paramêtre</a:t>
            </a:r>
            <a:r>
              <a:rPr lang="fr-FR" sz="1800" b="1" i="1" dirty="0"/>
              <a:t> « joie »</a:t>
            </a:r>
          </a:p>
          <a:p>
            <a:pPr marL="304804" indent="-304804">
              <a:buFontTx/>
              <a:buChar char="-"/>
            </a:pPr>
            <a:r>
              <a:rPr lang="fr-FR" sz="1800" b="1" i="1" dirty="0"/>
              <a:t>Meilleure réponse chez les femmes </a:t>
            </a:r>
          </a:p>
          <a:p>
            <a:endParaRPr lang="fr-FR" sz="1800" b="1" i="1" dirty="0">
              <a:solidFill>
                <a:srgbClr val="FF0000"/>
              </a:solidFill>
            </a:endParaRPr>
          </a:p>
          <a:p>
            <a:r>
              <a:rPr lang="fr-FR" sz="1800" b="1" i="1" dirty="0" err="1">
                <a:solidFill>
                  <a:srgbClr val="FF0000"/>
                </a:solidFill>
              </a:rPr>
              <a:t>Schon</a:t>
            </a:r>
            <a:r>
              <a:rPr lang="fr-FR" sz="1800" b="1" i="1" dirty="0">
                <a:solidFill>
                  <a:srgbClr val="FF0000"/>
                </a:solidFill>
              </a:rPr>
              <a:t> C et al. </a:t>
            </a:r>
            <a:r>
              <a:rPr lang="fr-FR" sz="1800" b="1" i="1" dirty="0" err="1">
                <a:solidFill>
                  <a:srgbClr val="FF0000"/>
                </a:solidFill>
              </a:rPr>
              <a:t>Grape</a:t>
            </a:r>
            <a:r>
              <a:rPr lang="fr-FR" sz="1800" b="1" i="1" dirty="0">
                <a:solidFill>
                  <a:srgbClr val="FF0000"/>
                </a:solidFill>
              </a:rPr>
              <a:t> </a:t>
            </a:r>
            <a:r>
              <a:rPr lang="fr-FR" sz="1800" b="1" i="1" dirty="0" err="1">
                <a:solidFill>
                  <a:srgbClr val="FF0000"/>
                </a:solidFill>
              </a:rPr>
              <a:t>seeds</a:t>
            </a:r>
            <a:r>
              <a:rPr lang="fr-FR" sz="1800" b="1" i="1" dirty="0">
                <a:solidFill>
                  <a:srgbClr val="FF0000"/>
                </a:solidFill>
              </a:rPr>
              <a:t> </a:t>
            </a:r>
            <a:r>
              <a:rPr lang="fr-FR" sz="1800" b="1" i="1" dirty="0" err="1">
                <a:solidFill>
                  <a:srgbClr val="FF0000"/>
                </a:solidFill>
              </a:rPr>
              <a:t>extracts</a:t>
            </a:r>
            <a:r>
              <a:rPr lang="fr-FR" sz="1800" b="1" i="1" dirty="0">
                <a:solidFill>
                  <a:srgbClr val="FF0000"/>
                </a:solidFill>
              </a:rPr>
              <a:t> </a:t>
            </a:r>
            <a:r>
              <a:rPr lang="fr-FR" sz="1800" b="1" i="1" dirty="0" err="1">
                <a:solidFill>
                  <a:srgbClr val="FF0000"/>
                </a:solidFill>
              </a:rPr>
              <a:t>Positively</a:t>
            </a:r>
            <a:r>
              <a:rPr lang="fr-FR" sz="1800" b="1" i="1" dirty="0">
                <a:solidFill>
                  <a:srgbClr val="FF0000"/>
                </a:solidFill>
              </a:rPr>
              <a:t> </a:t>
            </a:r>
            <a:r>
              <a:rPr lang="fr-FR" sz="1800" b="1" i="1" dirty="0" err="1">
                <a:solidFill>
                  <a:srgbClr val="FF0000"/>
                </a:solidFill>
              </a:rPr>
              <a:t>modulates</a:t>
            </a:r>
            <a:r>
              <a:rPr lang="fr-FR" sz="1800" b="1" i="1" dirty="0">
                <a:solidFill>
                  <a:srgbClr val="FF0000"/>
                </a:solidFill>
              </a:rPr>
              <a:t> </a:t>
            </a:r>
            <a:r>
              <a:rPr lang="fr-FR" sz="1800" b="1" i="1" dirty="0" err="1">
                <a:solidFill>
                  <a:srgbClr val="FF0000"/>
                </a:solidFill>
              </a:rPr>
              <a:t>blood</a:t>
            </a:r>
            <a:r>
              <a:rPr lang="fr-FR" sz="1800" b="1" i="1" dirty="0">
                <a:solidFill>
                  <a:srgbClr val="FF0000"/>
                </a:solidFill>
              </a:rPr>
              <a:t> pressure and </a:t>
            </a:r>
            <a:r>
              <a:rPr lang="fr-FR" sz="1800" b="1" i="1" dirty="0" err="1">
                <a:solidFill>
                  <a:srgbClr val="FF0000"/>
                </a:solidFill>
              </a:rPr>
              <a:t>perceived</a:t>
            </a:r>
            <a:r>
              <a:rPr lang="fr-FR" sz="1800" b="1" i="1" dirty="0">
                <a:solidFill>
                  <a:srgbClr val="FF0000"/>
                </a:solidFill>
              </a:rPr>
              <a:t> stress: a </a:t>
            </a:r>
            <a:r>
              <a:rPr lang="fr-FR" sz="1800" b="1" i="1" dirty="0" err="1">
                <a:solidFill>
                  <a:srgbClr val="FF0000"/>
                </a:solidFill>
              </a:rPr>
              <a:t>randomized</a:t>
            </a:r>
            <a:r>
              <a:rPr lang="fr-FR" sz="1800" b="1" i="1" dirty="0">
                <a:solidFill>
                  <a:srgbClr val="FF0000"/>
                </a:solidFill>
              </a:rPr>
              <a:t>, double blind, placebo </a:t>
            </a:r>
            <a:r>
              <a:rPr lang="fr-FR" sz="1800" b="1" i="1" dirty="0" err="1">
                <a:solidFill>
                  <a:srgbClr val="FF0000"/>
                </a:solidFill>
              </a:rPr>
              <a:t>controlled</a:t>
            </a:r>
            <a:r>
              <a:rPr lang="fr-FR" sz="1800" b="1" i="1" dirty="0">
                <a:solidFill>
                  <a:srgbClr val="FF0000"/>
                </a:solidFill>
              </a:rPr>
              <a:t> </a:t>
            </a:r>
            <a:r>
              <a:rPr lang="fr-FR" sz="1800" b="1" i="1" dirty="0" err="1">
                <a:solidFill>
                  <a:srgbClr val="FF0000"/>
                </a:solidFill>
              </a:rPr>
              <a:t>study</a:t>
            </a:r>
            <a:r>
              <a:rPr lang="fr-FR" sz="1800" b="1" i="1" dirty="0">
                <a:solidFill>
                  <a:srgbClr val="FF0000"/>
                </a:solidFill>
              </a:rPr>
              <a:t> in </a:t>
            </a:r>
            <a:r>
              <a:rPr lang="fr-FR" sz="1800" b="1" i="1" dirty="0" err="1">
                <a:solidFill>
                  <a:srgbClr val="FF0000"/>
                </a:solidFill>
              </a:rPr>
              <a:t>helathy</a:t>
            </a:r>
            <a:r>
              <a:rPr lang="fr-FR" sz="1800" b="1" i="1" dirty="0">
                <a:solidFill>
                  <a:srgbClr val="FF0000"/>
                </a:solidFill>
              </a:rPr>
              <a:t> </a:t>
            </a:r>
            <a:r>
              <a:rPr lang="fr-FR" sz="1800" b="1" i="1" dirty="0" err="1">
                <a:solidFill>
                  <a:srgbClr val="FF0000"/>
                </a:solidFill>
              </a:rPr>
              <a:t>volunteers</a:t>
            </a:r>
            <a:r>
              <a:rPr lang="fr-FR" sz="1800" b="1" i="1" dirty="0">
                <a:solidFill>
                  <a:srgbClr val="FF0000"/>
                </a:solidFill>
              </a:rPr>
              <a:t>. </a:t>
            </a:r>
            <a:r>
              <a:rPr lang="fr-FR" sz="1800" b="1" i="1" dirty="0" err="1">
                <a:solidFill>
                  <a:srgbClr val="FF0000"/>
                </a:solidFill>
              </a:rPr>
              <a:t>Nutrients</a:t>
            </a:r>
            <a:r>
              <a:rPr lang="fr-FR" sz="1800" b="1" i="1" dirty="0">
                <a:solidFill>
                  <a:srgbClr val="FF0000"/>
                </a:solidFill>
              </a:rPr>
              <a:t>, 2021:13(2):654</a:t>
            </a:r>
          </a:p>
          <a:p>
            <a:endParaRPr lang="fr-FR" sz="2400" dirty="0"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D7B7F3-28A3-4DC1-90EB-BCD841ECD4C7}"/>
              </a:ext>
            </a:extLst>
          </p:cNvPr>
          <p:cNvSpPr txBox="1"/>
          <p:nvPr/>
        </p:nvSpPr>
        <p:spPr>
          <a:xfrm>
            <a:off x="2249590" y="1298930"/>
            <a:ext cx="3203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fr-FR" sz="1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ligomères </a:t>
            </a:r>
            <a:r>
              <a:rPr lang="fr-FR" sz="1800" b="1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fr-FR" sz="18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ro</a:t>
            </a:r>
            <a:r>
              <a:rPr lang="fr-FR" sz="1800" b="1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fr-FR" sz="18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yanidoliques</a:t>
            </a:r>
            <a:r>
              <a:rPr lang="fr-FR" sz="1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586580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lyphénols">
            <a:extLst>
              <a:ext uri="{FF2B5EF4-FFF2-40B4-BE49-F238E27FC236}">
                <a16:creationId xmlns:a16="http://schemas.microsoft.com/office/drawing/2014/main" id="{7289281A-1C08-4417-9BAC-68E67FCDA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9" y="961291"/>
            <a:ext cx="4694446" cy="58545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8EAA38B-B1B3-40D3-A6A4-FF41DD585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344" y="107279"/>
            <a:ext cx="2180225" cy="4694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 descr="C:\Users\Anne Marie Roussel\Documents\thé.jpg">
            <a:extLst>
              <a:ext uri="{FF2B5EF4-FFF2-40B4-BE49-F238E27FC236}">
                <a16:creationId xmlns:a16="http://schemas.microsoft.com/office/drawing/2014/main" id="{8B477896-B04A-46BC-8749-B5E9F3128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7258" y="2232075"/>
            <a:ext cx="1526483" cy="1526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7252B50-B086-4BF5-BA33-26A608408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818" y="4958087"/>
            <a:ext cx="1834557" cy="14215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DB5128D-DDD6-43F6-886A-8A514F47D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23" y="826350"/>
            <a:ext cx="1648030" cy="10141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E40D31B-E14B-4A9A-9095-5F74FA902D25}"/>
              </a:ext>
            </a:extLst>
          </p:cNvPr>
          <p:cNvSpPr txBox="1"/>
          <p:nvPr/>
        </p:nvSpPr>
        <p:spPr>
          <a:xfrm>
            <a:off x="572914" y="10727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résumé…Les bons choix….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61358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10772" y="164775"/>
            <a:ext cx="7772400" cy="1075267"/>
          </a:xfrm>
          <a:prstGeom prst="rect">
            <a:avLst/>
          </a:prstGeom>
          <a:solidFill>
            <a:schemeClr val="accent2">
              <a:lumMod val="20000"/>
              <a:lumOff val="80000"/>
              <a:alpha val="50196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fr-FR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Acides gras oméga 3 LC</a:t>
            </a:r>
          </a:p>
        </p:txBody>
      </p:sp>
      <p:pic>
        <p:nvPicPr>
          <p:cNvPr id="1026" name="Picture 2" descr="C:\Users\Anne Marie Roussel\Documents\images\omega3Q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312" y="1664807"/>
            <a:ext cx="2018576" cy="1331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Picture 2" descr="Banc de Sardine | Fond marin, Marin, Banc">
            <a:extLst>
              <a:ext uri="{FF2B5EF4-FFF2-40B4-BE49-F238E27FC236}">
                <a16:creationId xmlns:a16="http://schemas.microsoft.com/office/drawing/2014/main" id="{DF272067-1CF9-47FD-991A-D3B95F246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90" y="1664807"/>
            <a:ext cx="1945652" cy="12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A561026-285F-487A-9836-7EDA97B21477}"/>
              </a:ext>
            </a:extLst>
          </p:cNvPr>
          <p:cNvSpPr txBox="1"/>
          <p:nvPr/>
        </p:nvSpPr>
        <p:spPr>
          <a:xfrm>
            <a:off x="290732" y="3094892"/>
            <a:ext cx="85625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000" b="1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Le déficit en </a:t>
            </a:r>
            <a:r>
              <a:rPr lang="fr-FR" sz="2000" b="1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omega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3 entretient les effets comportementaux et neurobiologiques du stress </a:t>
            </a:r>
          </a:p>
          <a:p>
            <a:pPr algn="just"/>
            <a:r>
              <a:rPr lang="fr-FR" sz="200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- En situation de déficit, baisse de la capacité du cerveau à produire des 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endocannabinoïdes (cannabinoïdes endogènes), </a:t>
            </a:r>
            <a:r>
              <a:rPr lang="fr-FR" sz="200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lipides du cerveau qui contrôlent la mémoire synaptique et les </a:t>
            </a:r>
            <a:r>
              <a:rPr lang="fr-FR" sz="2000" i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emotions</a:t>
            </a:r>
            <a:endParaRPr lang="fr-F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45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/>
          </p:cNvSpPr>
          <p:nvPr/>
        </p:nvSpPr>
        <p:spPr bwMode="auto">
          <a:xfrm>
            <a:off x="0" y="110068"/>
            <a:ext cx="9144000" cy="72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2400"/>
              </a:lnSpc>
              <a:defRPr/>
            </a:pPr>
            <a:r>
              <a:rPr lang="fr-F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Les huiles de poissons et les  AG oméga 3 EPA et DHA participent au contrôle du stress : plusieurs études 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0" y="931334"/>
            <a:ext cx="89646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47675" indent="-265113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marL="271463" indent="-271463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altLang="fr-FR" sz="1800" b="1" u="sng" dirty="0">
                <a:solidFill>
                  <a:srgbClr val="002060"/>
                </a:solidFill>
              </a:rPr>
              <a:t>L’hypothèse </a:t>
            </a:r>
            <a:r>
              <a:rPr lang="fr-FR" altLang="fr-FR" sz="1800" b="1" dirty="0">
                <a:solidFill>
                  <a:srgbClr val="002060"/>
                </a:solidFill>
              </a:rPr>
              <a:t>: le lien Omega3/effet anxiolytique </a:t>
            </a:r>
          </a:p>
          <a:p>
            <a:pPr marL="271463" indent="-271463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altLang="fr-FR" sz="1800" b="1" u="sng" dirty="0">
                <a:solidFill>
                  <a:srgbClr val="002060"/>
                </a:solidFill>
              </a:rPr>
              <a:t>Quelques exemples de bénéfices des supplémentations</a:t>
            </a:r>
            <a:r>
              <a:rPr lang="fr-FR" altLang="fr-FR" sz="1800" b="1" dirty="0">
                <a:solidFill>
                  <a:srgbClr val="002060"/>
                </a:solidFill>
              </a:rPr>
              <a:t> EPA/DHA ou d’huiles de poissons dans les situations de stress :</a:t>
            </a:r>
          </a:p>
          <a:p>
            <a:pPr marL="550862" lvl="1" indent="-285750">
              <a:spcBef>
                <a:spcPct val="20000"/>
              </a:spcBef>
              <a:buFont typeface="Arial Narrow" panose="020B0606020202030204" pitchFamily="34" charset="0"/>
              <a:buChar char="►"/>
            </a:pPr>
            <a:r>
              <a:rPr lang="fr-FR" altLang="fr-FR" sz="18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Sujets  sains </a:t>
            </a:r>
            <a:r>
              <a:rPr lang="fr-FR" altLang="fr-FR" sz="1800" b="1" i="1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: 3 semaines; après un stress aigu de 30 min :</a:t>
            </a:r>
          </a:p>
          <a:p>
            <a:pPr>
              <a:spcBef>
                <a:spcPct val="20000"/>
              </a:spcBef>
            </a:pPr>
            <a:r>
              <a:rPr lang="fr-FR" altLang="fr-FR" sz="1800" b="1" i="1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                                  </a:t>
            </a:r>
            <a:r>
              <a:rPr lang="fr-FR" altLang="fr-FR" sz="1800" b="1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 cortisol, </a:t>
            </a:r>
            <a:r>
              <a:rPr lang="fr-FR" altLang="fr-FR" sz="1800" b="1" dirty="0" err="1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épinéphrine</a:t>
            </a:r>
            <a:r>
              <a:rPr lang="fr-FR" altLang="fr-FR" sz="1800" b="1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, dépense énergétique </a:t>
            </a:r>
          </a:p>
          <a:p>
            <a:pPr marL="2514600" lvl="2" indent="-177800">
              <a:spcBef>
                <a:spcPct val="20000"/>
              </a:spcBef>
            </a:pPr>
            <a:r>
              <a:rPr lang="fr-FR" altLang="fr-FR" sz="1800" b="1" dirty="0">
                <a:solidFill>
                  <a:srgbClr val="C00000"/>
                </a:solidFill>
                <a:sym typeface="Wingdings" panose="05000000000000000000" pitchFamily="2" charset="2"/>
              </a:rPr>
              <a:t>(</a:t>
            </a:r>
            <a:r>
              <a:rPr lang="fr-FR" altLang="fr-FR" sz="1800" b="1" i="1" dirty="0">
                <a:solidFill>
                  <a:srgbClr val="C00000"/>
                </a:solidFill>
              </a:rPr>
              <a:t>Delarue J et al. </a:t>
            </a:r>
            <a:r>
              <a:rPr lang="fr-FR" altLang="fr-FR" sz="1800" b="1" i="1" dirty="0" err="1">
                <a:solidFill>
                  <a:srgbClr val="C00000"/>
                </a:solidFill>
              </a:rPr>
              <a:t>Diabetes</a:t>
            </a:r>
            <a:r>
              <a:rPr lang="fr-FR" altLang="fr-FR" sz="1800" b="1" i="1" dirty="0">
                <a:solidFill>
                  <a:srgbClr val="C00000"/>
                </a:solidFill>
              </a:rPr>
              <a:t> </a:t>
            </a:r>
            <a:r>
              <a:rPr lang="fr-FR" altLang="fr-FR" sz="1800" b="1" i="1" dirty="0" err="1">
                <a:solidFill>
                  <a:srgbClr val="C00000"/>
                </a:solidFill>
              </a:rPr>
              <a:t>Metab</a:t>
            </a:r>
            <a:r>
              <a:rPr lang="fr-FR" altLang="fr-FR" sz="1800" b="1" i="1" dirty="0">
                <a:solidFill>
                  <a:srgbClr val="C00000"/>
                </a:solidFill>
              </a:rPr>
              <a:t> 2003)</a:t>
            </a:r>
          </a:p>
          <a:p>
            <a:pPr marL="550862" lvl="1" indent="-285750">
              <a:spcBef>
                <a:spcPct val="20000"/>
              </a:spcBef>
              <a:buFont typeface="Arial Narrow" panose="020B0606020202030204" pitchFamily="34" charset="0"/>
              <a:buChar char="►"/>
            </a:pPr>
            <a:r>
              <a:rPr lang="fr-FR" altLang="fr-FR" sz="18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Etudiants stressés </a:t>
            </a:r>
            <a:r>
              <a:rPr lang="fr-FR" altLang="fr-FR" sz="1800" b="1" dirty="0">
                <a:solidFill>
                  <a:schemeClr val="tx2">
                    <a:lumMod val="50000"/>
                  </a:schemeClr>
                </a:solidFill>
              </a:rPr>
              <a:t>: fortes doses EPA/DHA : 2 g – 5g/j </a:t>
            </a:r>
          </a:p>
          <a:p>
            <a:pPr>
              <a:spcBef>
                <a:spcPct val="20000"/>
              </a:spcBef>
            </a:pPr>
            <a:r>
              <a:rPr lang="fr-FR" altLang="fr-FR" sz="1800" b="1" dirty="0">
                <a:solidFill>
                  <a:srgbClr val="000066"/>
                </a:solidFill>
                <a:sym typeface="Wingdings" panose="05000000000000000000" pitchFamily="2" charset="2"/>
              </a:rPr>
              <a:t>                                    </a:t>
            </a:r>
            <a:r>
              <a:rPr lang="fr-FR" altLang="fr-FR" sz="1800" b="1" dirty="0">
                <a:solidFill>
                  <a:srgbClr val="002060"/>
                </a:solidFill>
                <a:sym typeface="Wingdings" panose="05000000000000000000" pitchFamily="2" charset="2"/>
              </a:rPr>
              <a:t> anxiété,  marqueurs inflammation </a:t>
            </a:r>
          </a:p>
          <a:p>
            <a:pPr marL="2514600" lvl="2" indent="-185738">
              <a:spcBef>
                <a:spcPct val="20000"/>
              </a:spcBef>
            </a:pPr>
            <a:r>
              <a:rPr lang="fr-FR" altLang="fr-FR" sz="1800" b="1" i="1" dirty="0">
                <a:solidFill>
                  <a:srgbClr val="C00000"/>
                </a:solidFill>
                <a:sym typeface="Wingdings" panose="05000000000000000000" pitchFamily="2" charset="2"/>
              </a:rPr>
              <a:t>(</a:t>
            </a:r>
            <a:r>
              <a:rPr lang="fr-FR" altLang="fr-FR" sz="1800" b="1" i="1" dirty="0" err="1">
                <a:solidFill>
                  <a:srgbClr val="C00000"/>
                </a:solidFill>
                <a:sym typeface="Wingdings" panose="05000000000000000000" pitchFamily="2" charset="2"/>
              </a:rPr>
              <a:t>Kiecolt</a:t>
            </a:r>
            <a:r>
              <a:rPr lang="fr-FR" altLang="fr-FR" sz="1800" b="1" i="1" dirty="0">
                <a:solidFill>
                  <a:srgbClr val="C00000"/>
                </a:solidFill>
                <a:sym typeface="Wingdings" panose="05000000000000000000" pitchFamily="2" charset="2"/>
              </a:rPr>
              <a:t>-Glaser JK et al. </a:t>
            </a:r>
            <a:r>
              <a:rPr lang="fr-FR" altLang="fr-FR" sz="1800" b="1" i="1" dirty="0" err="1">
                <a:solidFill>
                  <a:srgbClr val="C00000"/>
                </a:solidFill>
                <a:sym typeface="Wingdings" panose="05000000000000000000" pitchFamily="2" charset="2"/>
              </a:rPr>
              <a:t>Brain</a:t>
            </a:r>
            <a:r>
              <a:rPr lang="fr-FR" altLang="fr-FR" sz="1800" b="1" i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altLang="fr-FR" sz="1800" b="1" i="1" dirty="0" err="1">
                <a:solidFill>
                  <a:srgbClr val="C00000"/>
                </a:solidFill>
                <a:sym typeface="Wingdings" panose="05000000000000000000" pitchFamily="2" charset="2"/>
              </a:rPr>
              <a:t>Behav</a:t>
            </a:r>
            <a:r>
              <a:rPr lang="fr-FR" altLang="fr-FR" sz="1800" b="1" i="1" dirty="0">
                <a:solidFill>
                  <a:srgbClr val="C00000"/>
                </a:solidFill>
                <a:sym typeface="Wingdings" panose="05000000000000000000" pitchFamily="2" charset="2"/>
              </a:rPr>
              <a:t> Immun.2011)</a:t>
            </a:r>
          </a:p>
          <a:p>
            <a:pPr marL="541338" lvl="1" indent="-269875">
              <a:spcBef>
                <a:spcPct val="20000"/>
              </a:spcBef>
              <a:buFont typeface="Arial Narrow" panose="020B0606020202030204" pitchFamily="34" charset="0"/>
              <a:buChar char="►"/>
            </a:pPr>
            <a:r>
              <a:rPr lang="fr-FR" altLang="fr-FR" sz="1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Alcooliques au sevrage </a:t>
            </a:r>
            <a:r>
              <a:rPr lang="fr-FR" altLang="fr-FR" sz="1800" b="1" dirty="0">
                <a:solidFill>
                  <a:srgbClr val="000066"/>
                </a:solidFill>
              </a:rPr>
              <a:t>: EPA j/  DHA</a:t>
            </a:r>
          </a:p>
          <a:p>
            <a:pPr marL="271463" lvl="1" indent="0">
              <a:spcBef>
                <a:spcPct val="20000"/>
              </a:spcBef>
            </a:pPr>
            <a:r>
              <a:rPr lang="fr-FR" altLang="fr-FR" sz="1800" b="1" dirty="0">
                <a:solidFill>
                  <a:srgbClr val="000066"/>
                </a:solidFill>
                <a:sym typeface="Wingdings" panose="05000000000000000000" pitchFamily="2" charset="2"/>
              </a:rPr>
              <a:t>                               </a:t>
            </a:r>
            <a:r>
              <a:rPr lang="fr-FR" altLang="fr-FR" sz="1800" b="1" dirty="0">
                <a:solidFill>
                  <a:srgbClr val="002060"/>
                </a:solidFill>
                <a:sym typeface="Wingdings" panose="05000000000000000000" pitchFamily="2" charset="2"/>
              </a:rPr>
              <a:t> anxiété,  stress,  cortisol </a:t>
            </a:r>
          </a:p>
          <a:p>
            <a:pPr marL="1136650" lvl="3" indent="1192213">
              <a:spcBef>
                <a:spcPct val="20000"/>
              </a:spcBef>
            </a:pPr>
            <a:r>
              <a:rPr lang="fr-FR" altLang="fr-FR" sz="1800" b="1" i="1" dirty="0">
                <a:solidFill>
                  <a:srgbClr val="C00000"/>
                </a:solidFill>
                <a:sym typeface="Wingdings" panose="05000000000000000000" pitchFamily="2" charset="2"/>
              </a:rPr>
              <a:t>(</a:t>
            </a:r>
            <a:r>
              <a:rPr lang="fr-FR" altLang="fr-FR" sz="1800" b="1" i="1" dirty="0" err="1">
                <a:solidFill>
                  <a:srgbClr val="C00000"/>
                </a:solidFill>
                <a:sym typeface="Wingdings" panose="05000000000000000000" pitchFamily="2" charset="2"/>
              </a:rPr>
              <a:t>Barbadoro</a:t>
            </a:r>
            <a:r>
              <a:rPr lang="fr-FR" altLang="fr-FR" sz="1800" b="1" i="1" dirty="0">
                <a:solidFill>
                  <a:srgbClr val="C00000"/>
                </a:solidFill>
                <a:sym typeface="Wingdings" panose="05000000000000000000" pitchFamily="2" charset="2"/>
              </a:rPr>
              <a:t> P et al. Mol </a:t>
            </a:r>
            <a:r>
              <a:rPr lang="fr-FR" altLang="fr-FR" sz="1800" b="1" i="1" dirty="0" err="1">
                <a:solidFill>
                  <a:srgbClr val="C00000"/>
                </a:solidFill>
                <a:sym typeface="Wingdings" panose="05000000000000000000" pitchFamily="2" charset="2"/>
              </a:rPr>
              <a:t>Nutr</a:t>
            </a:r>
            <a:r>
              <a:rPr lang="fr-FR" altLang="fr-FR" sz="1800" b="1" i="1" dirty="0">
                <a:solidFill>
                  <a:srgbClr val="C00000"/>
                </a:solidFill>
                <a:sym typeface="Wingdings" panose="05000000000000000000" pitchFamily="2" charset="2"/>
              </a:rPr>
              <a:t> Food Res.2013)</a:t>
            </a:r>
            <a:endParaRPr lang="fr-FR" altLang="fr-FR" sz="1800" b="1" i="1" u="sng" dirty="0">
              <a:solidFill>
                <a:srgbClr val="C00000"/>
              </a:solidFill>
            </a:endParaRPr>
          </a:p>
          <a:p>
            <a:pPr marL="541338" lvl="1" indent="-269875">
              <a:spcBef>
                <a:spcPct val="20000"/>
              </a:spcBef>
              <a:buFont typeface="Arial Narrow" panose="020B0606020202030204" pitchFamily="34" charset="0"/>
              <a:buChar char="►"/>
            </a:pPr>
            <a:r>
              <a:rPr lang="fr-FR" altLang="fr-FR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Fumeurs </a:t>
            </a:r>
            <a:r>
              <a:rPr lang="fr-FR" altLang="fr-FR" sz="1800" b="1" dirty="0">
                <a:solidFill>
                  <a:srgbClr val="002060"/>
                </a:solidFill>
                <a:sym typeface="Wingdings" panose="05000000000000000000" pitchFamily="2" charset="2"/>
              </a:rPr>
              <a:t>: EPA/DHA 1 mois fortes doses  stress  addiction au tabac </a:t>
            </a:r>
          </a:p>
          <a:p>
            <a:pPr marL="2514600" lvl="3" indent="-185738">
              <a:spcBef>
                <a:spcPct val="20000"/>
              </a:spcBef>
            </a:pPr>
            <a:r>
              <a:rPr lang="fr-FR" altLang="fr-FR" sz="1800" b="1" i="1" dirty="0">
                <a:solidFill>
                  <a:srgbClr val="C00000"/>
                </a:solidFill>
                <a:sym typeface="Wingdings" panose="05000000000000000000" pitchFamily="2" charset="2"/>
              </a:rPr>
              <a:t>(</a:t>
            </a:r>
            <a:r>
              <a:rPr lang="fr-FR" altLang="fr-FR" sz="1800" b="1" i="1" dirty="0" err="1">
                <a:solidFill>
                  <a:srgbClr val="C00000"/>
                </a:solidFill>
                <a:sym typeface="Wingdings" panose="05000000000000000000" pitchFamily="2" charset="2"/>
              </a:rPr>
              <a:t>Rabinovitz</a:t>
            </a:r>
            <a:r>
              <a:rPr lang="fr-FR" altLang="fr-FR" sz="1800" b="1" i="1" dirty="0">
                <a:solidFill>
                  <a:srgbClr val="C00000"/>
                </a:solidFill>
                <a:sym typeface="Wingdings" panose="05000000000000000000" pitchFamily="2" charset="2"/>
              </a:rPr>
              <a:t> S.J </a:t>
            </a:r>
            <a:r>
              <a:rPr lang="fr-FR" altLang="fr-FR" sz="1800" b="1" i="1" dirty="0" err="1">
                <a:solidFill>
                  <a:srgbClr val="C00000"/>
                </a:solidFill>
                <a:sym typeface="Wingdings" panose="05000000000000000000" pitchFamily="2" charset="2"/>
              </a:rPr>
              <a:t>Psychopharmacol</a:t>
            </a:r>
            <a:r>
              <a:rPr lang="fr-FR" altLang="fr-FR" sz="1800" b="1" i="1" dirty="0">
                <a:solidFill>
                  <a:srgbClr val="C00000"/>
                </a:solidFill>
                <a:sym typeface="Wingdings" panose="05000000000000000000" pitchFamily="2" charset="2"/>
              </a:rPr>
              <a:t> 2014)</a:t>
            </a:r>
            <a:endParaRPr lang="fr-FR" altLang="fr-FR" sz="1800" b="1" i="1" dirty="0">
              <a:solidFill>
                <a:srgbClr val="C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0" y="852467"/>
            <a:ext cx="9144000" cy="0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470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82525" y="1337212"/>
            <a:ext cx="2338754" cy="123365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vitamines du groupe B</a:t>
            </a:r>
          </a:p>
        </p:txBody>
      </p:sp>
      <p:pic>
        <p:nvPicPr>
          <p:cNvPr id="2050" name="Picture 2" descr="C:\Users\Anne Marie Roussel\Documents\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006" y="1337212"/>
            <a:ext cx="1075267" cy="10752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Anne Marie Roussel\Documents\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2678" y="3480520"/>
            <a:ext cx="1562162" cy="1039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Anne Marie Roussel\Documents\B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826" y="3480520"/>
            <a:ext cx="1785433" cy="117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Picture 2" descr="Vitamine B – Tout ce qu'il faut savoir : compléments, avis, aliments –  Natural Athlete Club">
            <a:extLst>
              <a:ext uri="{FF2B5EF4-FFF2-40B4-BE49-F238E27FC236}">
                <a16:creationId xmlns:a16="http://schemas.microsoft.com/office/drawing/2014/main" id="{70DE9305-6996-4F46-BD2A-623791ECF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59435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054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9144000" cy="619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Les vitamines B sont nécessaires à la synthèse des neuromédiateurs 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0" y="857232"/>
            <a:ext cx="9144000" cy="0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2" name="Line 6"/>
          <p:cNvSpPr>
            <a:spLocks noChangeShapeType="1"/>
          </p:cNvSpPr>
          <p:nvPr/>
        </p:nvSpPr>
        <p:spPr bwMode="auto">
          <a:xfrm>
            <a:off x="2375570" y="908050"/>
            <a:ext cx="0" cy="5181600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3" name="Line 7"/>
          <p:cNvSpPr>
            <a:spLocks noChangeShapeType="1"/>
          </p:cNvSpPr>
          <p:nvPr/>
        </p:nvSpPr>
        <p:spPr bwMode="auto">
          <a:xfrm>
            <a:off x="5435910" y="908050"/>
            <a:ext cx="0" cy="5181600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4" name="Text Box 8"/>
          <p:cNvSpPr txBox="1">
            <a:spLocks noChangeArrowheads="1"/>
          </p:cNvSpPr>
          <p:nvPr/>
        </p:nvSpPr>
        <p:spPr bwMode="auto">
          <a:xfrm>
            <a:off x="477838" y="923925"/>
            <a:ext cx="116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Vitamines</a:t>
            </a:r>
          </a:p>
        </p:txBody>
      </p:sp>
      <p:sp>
        <p:nvSpPr>
          <p:cNvPr id="36885" name="Text Box 9"/>
          <p:cNvSpPr txBox="1">
            <a:spLocks noChangeArrowheads="1"/>
          </p:cNvSpPr>
          <p:nvPr/>
        </p:nvSpPr>
        <p:spPr bwMode="auto">
          <a:xfrm>
            <a:off x="2538413" y="925512"/>
            <a:ext cx="2913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002060"/>
                </a:solidFill>
              </a:rPr>
              <a:t>Neuromédiateurs</a:t>
            </a:r>
          </a:p>
        </p:txBody>
      </p:sp>
      <p:sp>
        <p:nvSpPr>
          <p:cNvPr id="36886" name="Text Box 10"/>
          <p:cNvSpPr txBox="1">
            <a:spLocks noChangeArrowheads="1"/>
          </p:cNvSpPr>
          <p:nvPr/>
        </p:nvSpPr>
        <p:spPr bwMode="auto">
          <a:xfrm>
            <a:off x="6281738" y="925512"/>
            <a:ext cx="10727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002060"/>
                </a:solidFill>
              </a:rPr>
              <a:t>Aliments</a:t>
            </a:r>
          </a:p>
        </p:txBody>
      </p:sp>
      <p:sp>
        <p:nvSpPr>
          <p:cNvPr id="36887" name="Line 11"/>
          <p:cNvSpPr>
            <a:spLocks noChangeShapeType="1"/>
          </p:cNvSpPr>
          <p:nvPr/>
        </p:nvSpPr>
        <p:spPr bwMode="auto">
          <a:xfrm>
            <a:off x="287338" y="1458912"/>
            <a:ext cx="8605837" cy="0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8" name="Text Box 14"/>
          <p:cNvSpPr txBox="1">
            <a:spLocks noChangeArrowheads="1"/>
          </p:cNvSpPr>
          <p:nvPr/>
        </p:nvSpPr>
        <p:spPr bwMode="auto">
          <a:xfrm>
            <a:off x="323342" y="1562896"/>
            <a:ext cx="1689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800000"/>
                </a:solidFill>
              </a:rPr>
              <a:t>B1 ou thiamine</a:t>
            </a:r>
          </a:p>
        </p:txBody>
      </p:sp>
      <p:sp>
        <p:nvSpPr>
          <p:cNvPr id="36889" name="Text Box 20"/>
          <p:cNvSpPr txBox="1">
            <a:spLocks noChangeArrowheads="1"/>
          </p:cNvSpPr>
          <p:nvPr/>
        </p:nvSpPr>
        <p:spPr bwMode="auto">
          <a:xfrm>
            <a:off x="2447578" y="1562896"/>
            <a:ext cx="15151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acétylcholine</a:t>
            </a:r>
          </a:p>
        </p:txBody>
      </p:sp>
      <p:sp>
        <p:nvSpPr>
          <p:cNvPr id="36890" name="Text Box 22"/>
          <p:cNvSpPr txBox="1">
            <a:spLocks noChangeArrowheads="1"/>
          </p:cNvSpPr>
          <p:nvPr/>
        </p:nvSpPr>
        <p:spPr bwMode="auto">
          <a:xfrm>
            <a:off x="5615930" y="1562896"/>
            <a:ext cx="3240360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fr-FR" altLang="fr-FR" sz="2000" b="1">
                <a:solidFill>
                  <a:srgbClr val="002060"/>
                </a:solidFill>
              </a:rPr>
              <a:t>céréales, graines, légumes et fruits secs.</a:t>
            </a: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215900" y="2349500"/>
            <a:ext cx="11080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800000"/>
                </a:solidFill>
              </a:rPr>
              <a:t>B3 ou PP</a:t>
            </a:r>
          </a:p>
        </p:txBody>
      </p:sp>
      <p:sp>
        <p:nvSpPr>
          <p:cNvPr id="36871" name="Text Box 20"/>
          <p:cNvSpPr txBox="1">
            <a:spLocks noChangeArrowheads="1"/>
          </p:cNvSpPr>
          <p:nvPr/>
        </p:nvSpPr>
        <p:spPr bwMode="auto">
          <a:xfrm>
            <a:off x="2447925" y="2349500"/>
            <a:ext cx="12588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002060"/>
                </a:solidFill>
              </a:rPr>
              <a:t>sérotonine</a:t>
            </a:r>
          </a:p>
        </p:txBody>
      </p:sp>
      <p:sp>
        <p:nvSpPr>
          <p:cNvPr id="36872" name="Text Box 22"/>
          <p:cNvSpPr txBox="1">
            <a:spLocks noChangeArrowheads="1"/>
          </p:cNvSpPr>
          <p:nvPr/>
        </p:nvSpPr>
        <p:spPr bwMode="auto">
          <a:xfrm>
            <a:off x="5508625" y="2247900"/>
            <a:ext cx="32400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fr-FR" altLang="fr-FR" sz="2000" b="1">
                <a:solidFill>
                  <a:srgbClr val="002060"/>
                </a:solidFill>
              </a:rPr>
              <a:t>farines complètes, levures, foie, viandes ….</a:t>
            </a:r>
          </a:p>
        </p:txBody>
      </p:sp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215900" y="3040063"/>
            <a:ext cx="188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800000"/>
                </a:solidFill>
              </a:rPr>
              <a:t>B6 ou pyridoxine</a:t>
            </a:r>
          </a:p>
        </p:txBody>
      </p:sp>
      <p:sp>
        <p:nvSpPr>
          <p:cNvPr id="36874" name="Text Box 20"/>
          <p:cNvSpPr txBox="1">
            <a:spLocks noChangeArrowheads="1"/>
          </p:cNvSpPr>
          <p:nvPr/>
        </p:nvSpPr>
        <p:spPr bwMode="auto">
          <a:xfrm>
            <a:off x="2411413" y="2886075"/>
            <a:ext cx="2916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002060"/>
                </a:solidFill>
              </a:rPr>
              <a:t>dopamine, nor-adrénaline, sérotonine, GABA</a:t>
            </a:r>
          </a:p>
        </p:txBody>
      </p:sp>
      <p:sp>
        <p:nvSpPr>
          <p:cNvPr id="36875" name="Text Box 22"/>
          <p:cNvSpPr txBox="1">
            <a:spLocks noChangeArrowheads="1"/>
          </p:cNvSpPr>
          <p:nvPr/>
        </p:nvSpPr>
        <p:spPr bwMode="auto">
          <a:xfrm>
            <a:off x="5508625" y="2938463"/>
            <a:ext cx="32400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fr-FR" altLang="fr-FR" sz="2000" b="1">
                <a:solidFill>
                  <a:srgbClr val="002060"/>
                </a:solidFill>
              </a:rPr>
              <a:t>levures, céréales, jaune d'œuf, viandes </a:t>
            </a:r>
          </a:p>
        </p:txBody>
      </p:sp>
      <p:sp>
        <p:nvSpPr>
          <p:cNvPr id="36876" name="Text Box 14"/>
          <p:cNvSpPr txBox="1">
            <a:spLocks noChangeArrowheads="1"/>
          </p:cNvSpPr>
          <p:nvPr/>
        </p:nvSpPr>
        <p:spPr bwMode="auto">
          <a:xfrm>
            <a:off x="215900" y="3819525"/>
            <a:ext cx="1862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800000"/>
                </a:solidFill>
              </a:rPr>
              <a:t>B9 ou ac. folique</a:t>
            </a:r>
          </a:p>
        </p:txBody>
      </p:sp>
      <p:sp>
        <p:nvSpPr>
          <p:cNvPr id="36877" name="Text Box 20"/>
          <p:cNvSpPr txBox="1">
            <a:spLocks noChangeArrowheads="1"/>
          </p:cNvSpPr>
          <p:nvPr/>
        </p:nvSpPr>
        <p:spPr bwMode="auto">
          <a:xfrm>
            <a:off x="2411413" y="3819525"/>
            <a:ext cx="291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002060"/>
                </a:solidFill>
              </a:rPr>
              <a:t>dopamine, nor-adrénaline </a:t>
            </a:r>
          </a:p>
        </p:txBody>
      </p:sp>
      <p:sp>
        <p:nvSpPr>
          <p:cNvPr id="36878" name="Text Box 22"/>
          <p:cNvSpPr txBox="1">
            <a:spLocks noChangeArrowheads="1"/>
          </p:cNvSpPr>
          <p:nvPr/>
        </p:nvSpPr>
        <p:spPr bwMode="auto">
          <a:xfrm>
            <a:off x="5508625" y="3716338"/>
            <a:ext cx="324008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fr-FR" altLang="fr-FR" sz="2000" b="1">
                <a:solidFill>
                  <a:srgbClr val="002060"/>
                </a:solidFill>
              </a:rPr>
              <a:t>légumes verts, abats, viandes, œufs</a:t>
            </a:r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215900" y="4495800"/>
            <a:ext cx="209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800000"/>
                </a:solidFill>
              </a:rPr>
              <a:t>B12 ou cobalamine</a:t>
            </a:r>
          </a:p>
        </p:txBody>
      </p:sp>
      <p:sp>
        <p:nvSpPr>
          <p:cNvPr id="36880" name="Text Box 20"/>
          <p:cNvSpPr txBox="1">
            <a:spLocks noChangeArrowheads="1"/>
          </p:cNvSpPr>
          <p:nvPr/>
        </p:nvSpPr>
        <p:spPr bwMode="auto">
          <a:xfrm>
            <a:off x="2411413" y="4341813"/>
            <a:ext cx="2916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002060"/>
                </a:solidFill>
              </a:rPr>
              <a:t>sérotonine, GABA, bioptérines</a:t>
            </a:r>
          </a:p>
        </p:txBody>
      </p:sp>
      <p:sp>
        <p:nvSpPr>
          <p:cNvPr id="36881" name="Text Box 22"/>
          <p:cNvSpPr txBox="1">
            <a:spLocks noChangeArrowheads="1"/>
          </p:cNvSpPr>
          <p:nvPr/>
        </p:nvSpPr>
        <p:spPr bwMode="auto">
          <a:xfrm>
            <a:off x="5508625" y="4521200"/>
            <a:ext cx="324008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fr-FR" altLang="fr-FR" sz="2000" b="1">
                <a:solidFill>
                  <a:srgbClr val="002060"/>
                </a:solidFill>
              </a:rPr>
              <a:t>foie, poisson, viandes </a:t>
            </a:r>
          </a:p>
        </p:txBody>
      </p:sp>
      <p:cxnSp>
        <p:nvCxnSpPr>
          <p:cNvPr id="25" name="Connecteur droit 17"/>
          <p:cNvCxnSpPr>
            <a:cxnSpLocks noChangeShapeType="1"/>
          </p:cNvCxnSpPr>
          <p:nvPr/>
        </p:nvCxnSpPr>
        <p:spPr bwMode="auto">
          <a:xfrm>
            <a:off x="0" y="619125"/>
            <a:ext cx="9144000" cy="1588"/>
          </a:xfrm>
          <a:prstGeom prst="line">
            <a:avLst/>
          </a:prstGeom>
          <a:noFill/>
          <a:ln w="38100" algn="ctr">
            <a:solidFill>
              <a:schemeClr val="tx2">
                <a:lumMod val="5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36784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F575F70-F2F6-4CA8-B713-7E0C95AA5496}"/>
              </a:ext>
            </a:extLst>
          </p:cNvPr>
          <p:cNvSpPr txBox="1"/>
          <p:nvPr/>
        </p:nvSpPr>
        <p:spPr>
          <a:xfrm>
            <a:off x="1312398" y="0"/>
            <a:ext cx="6491707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1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vitamine B5 , la vitamine anti stress oubliée…</a:t>
            </a:r>
            <a:endParaRPr lang="fr-FR" sz="28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4B9EED7-02D6-46D9-BD23-F75DEBA68FF4}"/>
              </a:ext>
            </a:extLst>
          </p:cNvPr>
          <p:cNvCxnSpPr>
            <a:cxnSpLocks/>
          </p:cNvCxnSpPr>
          <p:nvPr/>
        </p:nvCxnSpPr>
        <p:spPr>
          <a:xfrm>
            <a:off x="13747" y="477191"/>
            <a:ext cx="911650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1FBA934-DB12-46B4-B7B0-7914B86633AD}"/>
              </a:ext>
            </a:extLst>
          </p:cNvPr>
          <p:cNvSpPr txBox="1"/>
          <p:nvPr/>
        </p:nvSpPr>
        <p:spPr>
          <a:xfrm>
            <a:off x="206032" y="477191"/>
            <a:ext cx="500839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</a:rPr>
              <a:t>La </a:t>
            </a:r>
            <a:r>
              <a:rPr lang="fr-FR" sz="1800" b="1" dirty="0">
                <a:solidFill>
                  <a:srgbClr val="202124"/>
                </a:solidFill>
              </a:rPr>
              <a:t>vitamine B5</a:t>
            </a:r>
            <a:r>
              <a:rPr lang="fr-FR" sz="1800" dirty="0">
                <a:solidFill>
                  <a:srgbClr val="202124"/>
                </a:solidFill>
              </a:rPr>
              <a:t>, ou acide pantothénique, est une </a:t>
            </a:r>
            <a:r>
              <a:rPr lang="fr-FR" sz="1800" b="1" dirty="0">
                <a:solidFill>
                  <a:srgbClr val="202124"/>
                </a:solidFill>
              </a:rPr>
              <a:t>vitamine</a:t>
            </a:r>
            <a:r>
              <a:rPr lang="fr-FR" sz="1800" dirty="0">
                <a:solidFill>
                  <a:srgbClr val="202124"/>
                </a:solidFill>
              </a:rPr>
              <a:t> hydrosoluble parfois surnommée « </a:t>
            </a:r>
            <a:r>
              <a:rPr lang="fr-FR" sz="1800" b="1" dirty="0">
                <a:solidFill>
                  <a:srgbClr val="202124"/>
                </a:solidFill>
              </a:rPr>
              <a:t>vitamine</a:t>
            </a:r>
            <a:r>
              <a:rPr lang="fr-FR" sz="1800" dirty="0">
                <a:solidFill>
                  <a:srgbClr val="202124"/>
                </a:solidFill>
              </a:rPr>
              <a:t> anti-</a:t>
            </a:r>
            <a:r>
              <a:rPr lang="fr-FR" sz="1800" b="1" dirty="0">
                <a:solidFill>
                  <a:srgbClr val="202124"/>
                </a:solidFill>
              </a:rPr>
              <a:t>stress</a:t>
            </a:r>
            <a:r>
              <a:rPr lang="fr-FR" sz="1800" dirty="0">
                <a:solidFill>
                  <a:srgbClr val="202124"/>
                </a:solidFill>
              </a:rPr>
              <a:t> » pour son action dans la réponse au </a:t>
            </a:r>
            <a:r>
              <a:rPr lang="fr-FR" sz="1800" b="1" dirty="0">
                <a:solidFill>
                  <a:srgbClr val="202124"/>
                </a:solidFill>
              </a:rPr>
              <a:t>stress</a:t>
            </a:r>
            <a:r>
              <a:rPr lang="fr-FR" sz="1800" dirty="0">
                <a:solidFill>
                  <a:srgbClr val="202124"/>
                </a:solidFill>
              </a:rPr>
              <a:t>.</a:t>
            </a:r>
          </a:p>
          <a:p>
            <a:pPr algn="just"/>
            <a:endParaRPr lang="fr-FR" sz="1800" dirty="0">
              <a:solidFill>
                <a:srgbClr val="202124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1242C"/>
                </a:solidFill>
              </a:rPr>
              <a:t>Elle participe à la </a:t>
            </a:r>
            <a:r>
              <a:rPr lang="fr-FR" sz="1800" b="1" dirty="0">
                <a:solidFill>
                  <a:srgbClr val="21242C"/>
                </a:solidFill>
              </a:rPr>
              <a:t>synthèse de certaines hormones impliquées dans la réponse au stress</a:t>
            </a:r>
            <a:r>
              <a:rPr lang="fr-FR" sz="1800" dirty="0">
                <a:solidFill>
                  <a:srgbClr val="21242C"/>
                </a:solidFill>
              </a:rPr>
              <a:t> : cortisol, </a:t>
            </a:r>
            <a:r>
              <a:rPr lang="fr-FR" sz="1800" dirty="0" err="1">
                <a:solidFill>
                  <a:srgbClr val="21242C"/>
                </a:solidFill>
              </a:rPr>
              <a:t>aldosterone</a:t>
            </a:r>
            <a:r>
              <a:rPr lang="fr-FR" sz="1800" dirty="0">
                <a:solidFill>
                  <a:srgbClr val="21242C"/>
                </a:solidFill>
              </a:rPr>
              <a:t>, adrénaline …</a:t>
            </a:r>
          </a:p>
          <a:p>
            <a:pPr algn="just"/>
            <a:endParaRPr lang="fr-FR" sz="1800" dirty="0">
              <a:solidFill>
                <a:srgbClr val="21242C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3F3F3F"/>
                </a:solidFill>
              </a:rPr>
              <a:t>Nécessaire à la production de divers neurotransmetteurs</a:t>
            </a:r>
            <a:r>
              <a:rPr lang="fr-FR" sz="1800" dirty="0">
                <a:solidFill>
                  <a:srgbClr val="3F3F3F"/>
                </a:solidFill>
              </a:rPr>
              <a:t>, dont acétylcholine et  mélatonine, (un rôle au niveau de la mémoire aussi bien que du sommeil).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21242C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A0A0A"/>
                </a:solidFill>
              </a:rPr>
              <a:t>Les études de supplémentation </a:t>
            </a:r>
            <a:r>
              <a:rPr lang="fr-FR" sz="1800" dirty="0">
                <a:solidFill>
                  <a:srgbClr val="0A0A0A"/>
                </a:solidFill>
              </a:rPr>
              <a:t>sur l’homme démontrent l’action de la vitamine B5 contre le stress (amélioration de plusieurs marqueurs du stress et </a:t>
            </a:r>
            <a:r>
              <a:rPr lang="fr-FR" sz="1800" b="1" dirty="0">
                <a:solidFill>
                  <a:srgbClr val="0A0A0A"/>
                </a:solidFill>
              </a:rPr>
              <a:t>persistance du bénéfice 4 mois après l’arrêt du traitement.</a:t>
            </a:r>
          </a:p>
          <a:p>
            <a:pPr algn="just"/>
            <a:endParaRPr lang="fr-FR" sz="1800" dirty="0">
              <a:solidFill>
                <a:srgbClr val="0A0A0A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3F1C6B-A75E-4906-B64C-0FFF34E7BC90}"/>
              </a:ext>
            </a:extLst>
          </p:cNvPr>
          <p:cNvSpPr txBox="1"/>
          <p:nvPr/>
        </p:nvSpPr>
        <p:spPr>
          <a:xfrm>
            <a:off x="1501431" y="5939615"/>
            <a:ext cx="4976791" cy="967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22" b="1" i="1" dirty="0" err="1">
                <a:solidFill>
                  <a:srgbClr val="FF0000"/>
                </a:solidFill>
              </a:rPr>
              <a:t>Rucker</a:t>
            </a:r>
            <a:r>
              <a:rPr lang="fr-FR" sz="1422" b="1" i="1" dirty="0">
                <a:solidFill>
                  <a:srgbClr val="FF0000"/>
                </a:solidFill>
              </a:rPr>
              <a:t> R.B., </a:t>
            </a:r>
            <a:r>
              <a:rPr lang="fr-FR" sz="1422" b="1" i="1" dirty="0" err="1">
                <a:solidFill>
                  <a:srgbClr val="FF0000"/>
                </a:solidFill>
              </a:rPr>
              <a:t>Bauerly</a:t>
            </a:r>
            <a:r>
              <a:rPr lang="fr-FR" sz="1422" b="1" i="1" dirty="0">
                <a:solidFill>
                  <a:srgbClr val="FF0000"/>
                </a:solidFill>
              </a:rPr>
              <a:t> K. </a:t>
            </a:r>
            <a:r>
              <a:rPr lang="fr-FR" sz="1422" b="1" i="1" dirty="0" err="1">
                <a:solidFill>
                  <a:srgbClr val="FF0000"/>
                </a:solidFill>
              </a:rPr>
              <a:t>Pantothenic</a:t>
            </a:r>
            <a:r>
              <a:rPr lang="fr-FR" sz="1422" b="1" i="1" dirty="0">
                <a:solidFill>
                  <a:srgbClr val="FF0000"/>
                </a:solidFill>
              </a:rPr>
              <a:t> </a:t>
            </a:r>
            <a:r>
              <a:rPr lang="fr-FR" sz="1422" b="1" i="1" dirty="0" err="1">
                <a:solidFill>
                  <a:srgbClr val="FF0000"/>
                </a:solidFill>
              </a:rPr>
              <a:t>acid</a:t>
            </a:r>
            <a:r>
              <a:rPr lang="fr-FR" sz="1422" b="1" i="1" dirty="0">
                <a:solidFill>
                  <a:srgbClr val="FF0000"/>
                </a:solidFill>
              </a:rPr>
              <a:t>. In: </a:t>
            </a:r>
            <a:r>
              <a:rPr lang="fr-FR" sz="1422" b="1" i="1" dirty="0" err="1">
                <a:solidFill>
                  <a:srgbClr val="FF0000"/>
                </a:solidFill>
              </a:rPr>
              <a:t>Zempleni</a:t>
            </a:r>
            <a:r>
              <a:rPr lang="fr-FR" sz="1422" b="1" i="1" dirty="0">
                <a:solidFill>
                  <a:srgbClr val="FF0000"/>
                </a:solidFill>
              </a:rPr>
              <a:t> J., Suttie J.W., Gregory J.F. III, </a:t>
            </a:r>
            <a:r>
              <a:rPr lang="fr-FR" sz="1422" b="1" i="1" dirty="0" err="1">
                <a:solidFill>
                  <a:srgbClr val="FF0000"/>
                </a:solidFill>
              </a:rPr>
              <a:t>Stover</a:t>
            </a:r>
            <a:r>
              <a:rPr lang="fr-FR" sz="1422" b="1" i="1" dirty="0">
                <a:solidFill>
                  <a:srgbClr val="FF0000"/>
                </a:solidFill>
              </a:rPr>
              <a:t> P.J., editors. </a:t>
            </a:r>
            <a:r>
              <a:rPr lang="fr-FR" sz="1422" b="1" i="1" dirty="0" err="1">
                <a:solidFill>
                  <a:srgbClr val="FF0000"/>
                </a:solidFill>
              </a:rPr>
              <a:t>Handbook</a:t>
            </a:r>
            <a:r>
              <a:rPr lang="fr-FR" sz="1422" b="1" i="1" dirty="0">
                <a:solidFill>
                  <a:srgbClr val="FF0000"/>
                </a:solidFill>
              </a:rPr>
              <a:t> of </a:t>
            </a:r>
            <a:r>
              <a:rPr lang="fr-FR" sz="1422" b="1" i="1" dirty="0" err="1">
                <a:solidFill>
                  <a:srgbClr val="FF0000"/>
                </a:solidFill>
              </a:rPr>
              <a:t>Vitamins</a:t>
            </a:r>
            <a:r>
              <a:rPr lang="fr-FR" sz="1422" b="1" i="1" dirty="0">
                <a:solidFill>
                  <a:srgbClr val="FF0000"/>
                </a:solidFill>
              </a:rPr>
              <a:t>. 5th </a:t>
            </a:r>
            <a:r>
              <a:rPr lang="fr-FR" sz="1422" b="1" i="1" dirty="0" err="1">
                <a:solidFill>
                  <a:srgbClr val="FF0000"/>
                </a:solidFill>
              </a:rPr>
              <a:t>ed</a:t>
            </a:r>
            <a:r>
              <a:rPr lang="fr-FR" sz="1422" b="1" i="1" dirty="0">
                <a:solidFill>
                  <a:srgbClr val="FF0000"/>
                </a:solidFill>
              </a:rPr>
              <a:t>. CRC </a:t>
            </a:r>
            <a:r>
              <a:rPr lang="fr-FR" sz="1422" b="1" i="1" dirty="0" err="1">
                <a:solidFill>
                  <a:srgbClr val="FF0000"/>
                </a:solidFill>
              </a:rPr>
              <a:t>Press</a:t>
            </a:r>
            <a:r>
              <a:rPr lang="fr-FR" sz="1422" b="1" i="1" dirty="0">
                <a:solidFill>
                  <a:srgbClr val="FF0000"/>
                </a:solidFill>
              </a:rPr>
              <a:t>; Boca Raton, FL, USA: 2013</a:t>
            </a:r>
          </a:p>
        </p:txBody>
      </p:sp>
      <p:pic>
        <p:nvPicPr>
          <p:cNvPr id="1026" name="Picture 2" descr="Blo Santé: Vitamine B5 : caractéristiques, carence et dangers">
            <a:extLst>
              <a:ext uri="{FF2B5EF4-FFF2-40B4-BE49-F238E27FC236}">
                <a16:creationId xmlns:a16="http://schemas.microsoft.com/office/drawing/2014/main" id="{6DFA9848-BB47-48DA-A7DD-F4D5BC2B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11" y="1012120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2B79C72-11F5-4BD3-BB6E-F61EFED18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11" y="360960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171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504825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100"/>
              </a:lnSpc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Supplémentation en vitamines du groupe B et stress au travail</a:t>
            </a:r>
            <a:endParaRPr lang="fr-FR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/>
          </p:cNvSpPr>
          <p:nvPr/>
        </p:nvSpPr>
        <p:spPr bwMode="auto">
          <a:xfrm>
            <a:off x="323849" y="1316013"/>
            <a:ext cx="8676217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638175" indent="-276225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095375" indent="-466725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003366"/>
                </a:solidFill>
              </a:rPr>
              <a:t>Durée : 3 mois, mélange des vitamines du groupe B à des concentrations </a:t>
            </a:r>
            <a:r>
              <a:rPr lang="fr-FR" altLang="fr-FR" sz="2000" b="1" dirty="0" err="1">
                <a:solidFill>
                  <a:srgbClr val="003366"/>
                </a:solidFill>
              </a:rPr>
              <a:t>supranutritionnelles</a:t>
            </a:r>
            <a:r>
              <a:rPr lang="fr-FR" altLang="fr-FR" sz="2000" b="1" dirty="0">
                <a:solidFill>
                  <a:srgbClr val="003366"/>
                </a:solidFill>
              </a:rPr>
              <a:t> (1,5 ANC).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003366"/>
                </a:solidFill>
              </a:rPr>
              <a:t>50 participants.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ð"/>
            </a:pPr>
            <a:r>
              <a:rPr lang="fr-FR" altLang="fr-FR" sz="2000" b="1" dirty="0">
                <a:solidFill>
                  <a:srgbClr val="002060"/>
                </a:solidFill>
              </a:rPr>
              <a:t>diminution significative du stress au travail.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ð"/>
            </a:pPr>
            <a:r>
              <a:rPr lang="fr-FR" altLang="fr-FR" sz="2000" b="1" dirty="0">
                <a:solidFill>
                  <a:srgbClr val="002060"/>
                </a:solidFill>
              </a:rPr>
              <a:t>amélioration de l'humeur et de l'état dépressif.</a:t>
            </a:r>
          </a:p>
          <a:p>
            <a:pPr lvl="2">
              <a:lnSpc>
                <a:spcPct val="150000"/>
              </a:lnSpc>
            </a:pPr>
            <a:r>
              <a:rPr lang="fr-FR" altLang="fr-FR" sz="1800" b="1" i="1" dirty="0" err="1">
                <a:solidFill>
                  <a:srgbClr val="A50021"/>
                </a:solidFill>
              </a:rPr>
              <a:t>Stough</a:t>
            </a:r>
            <a:r>
              <a:rPr lang="fr-FR" altLang="fr-FR" sz="1800" b="1" i="1" dirty="0">
                <a:solidFill>
                  <a:srgbClr val="A50021"/>
                </a:solidFill>
              </a:rPr>
              <a:t> et al. </a:t>
            </a:r>
            <a:r>
              <a:rPr lang="fr-FR" altLang="fr-FR" sz="1800" b="1" i="1" dirty="0" err="1">
                <a:solidFill>
                  <a:srgbClr val="A50021"/>
                </a:solidFill>
              </a:rPr>
              <a:t>Psychopharmacol</a:t>
            </a:r>
            <a:r>
              <a:rPr lang="fr-FR" altLang="fr-FR" sz="1800" b="1" i="1" dirty="0">
                <a:solidFill>
                  <a:srgbClr val="A50021"/>
                </a:solidFill>
              </a:rPr>
              <a:t> 2011; 26(7):470-6.</a:t>
            </a:r>
          </a:p>
        </p:txBody>
      </p:sp>
    </p:spTree>
    <p:extLst>
      <p:ext uri="{BB962C8B-B14F-4D97-AF65-F5344CB8AC3E}">
        <p14:creationId xmlns:p14="http://schemas.microsoft.com/office/powerpoint/2010/main" val="3822500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29088" y="127863"/>
            <a:ext cx="7723693" cy="2498840"/>
          </a:xfrm>
          <a:prstGeom prst="rect">
            <a:avLst/>
          </a:prstGeom>
          <a:solidFill>
            <a:srgbClr val="FDEADA">
              <a:alpha val="50196"/>
            </a:srgbClr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fr-F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 le Magnésium :</a:t>
            </a:r>
            <a:br>
              <a:rPr lang="fr-F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une valeur sure…mais des déficits fréquents </a:t>
            </a:r>
          </a:p>
        </p:txBody>
      </p:sp>
      <p:pic>
        <p:nvPicPr>
          <p:cNvPr id="1026" name="Picture 2" descr="C:\Users\Anne Marie Roussel\Documents\magnes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2315" y="2983085"/>
            <a:ext cx="3514079" cy="2338460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D2E9B0A-3556-45DE-8302-C0BA5D96D682}"/>
              </a:ext>
            </a:extLst>
          </p:cNvPr>
          <p:cNvSpPr txBox="1"/>
          <p:nvPr/>
        </p:nvSpPr>
        <p:spPr>
          <a:xfrm>
            <a:off x="84406" y="5479463"/>
            <a:ext cx="86844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Mc Ewen BS et al. </a:t>
            </a:r>
            <a:r>
              <a:rPr lang="fr-FR" sz="20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Revisiting</a:t>
            </a:r>
            <a:r>
              <a:rPr lang="fr-FR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the stress concept: implications for affective </a:t>
            </a:r>
            <a:r>
              <a:rPr lang="fr-FR" sz="20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disorders</a:t>
            </a:r>
            <a:r>
              <a:rPr lang="fr-FR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J </a:t>
            </a:r>
            <a:r>
              <a:rPr lang="fr-FR" sz="20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Neurosci</a:t>
            </a:r>
            <a:r>
              <a:rPr lang="fr-FR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. 2020;40:12-21</a:t>
            </a:r>
          </a:p>
        </p:txBody>
      </p:sp>
    </p:spTree>
    <p:extLst>
      <p:ext uri="{BB962C8B-B14F-4D97-AF65-F5344CB8AC3E}">
        <p14:creationId xmlns:p14="http://schemas.microsoft.com/office/powerpoint/2010/main" val="418538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A48BD32-A0B2-4E67-819E-414C4E9F174A}"/>
              </a:ext>
            </a:extLst>
          </p:cNvPr>
          <p:cNvSpPr txBox="1"/>
          <p:nvPr/>
        </p:nvSpPr>
        <p:spPr>
          <a:xfrm>
            <a:off x="347531" y="235502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12810">
              <a:lnSpc>
                <a:spcPct val="90000"/>
              </a:lnSpc>
              <a:spcAft>
                <a:spcPts val="533"/>
              </a:spcAft>
            </a:pPr>
            <a:r>
              <a:rPr lang="fr-FR" alt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La couverture des besoins en magnésium  et les doses journalières maximales (DJ M)</a:t>
            </a:r>
          </a:p>
        </p:txBody>
      </p:sp>
      <p:cxnSp>
        <p:nvCxnSpPr>
          <p:cNvPr id="4" name="Connecteur droit 2">
            <a:extLst>
              <a:ext uri="{FF2B5EF4-FFF2-40B4-BE49-F238E27FC236}">
                <a16:creationId xmlns:a16="http://schemas.microsoft.com/office/drawing/2014/main" id="{00AE1311-3687-4963-9143-9153EF90ECB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-27228" y="1055169"/>
            <a:ext cx="9144000" cy="4586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CDFF4AD-D866-40CC-A40D-5357AAC09B61}"/>
              </a:ext>
            </a:extLst>
          </p:cNvPr>
          <p:cNvSpPr txBox="1"/>
          <p:nvPr/>
        </p:nvSpPr>
        <p:spPr>
          <a:xfrm>
            <a:off x="347531" y="2212866"/>
            <a:ext cx="7872875" cy="25547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04804" indent="-304804">
              <a:buFontTx/>
              <a:buChar char="-"/>
            </a:pPr>
            <a:r>
              <a:rPr lang="fr-FR" sz="1778" b="1" dirty="0">
                <a:solidFill>
                  <a:srgbClr val="333333"/>
                </a:solidFill>
              </a:rPr>
              <a:t>Le groupe EFSA sur les produits diététiques, la nutrition et les allergies (groupe NDA) a établi une valeur nutritionnelle de </a:t>
            </a:r>
            <a:r>
              <a:rPr lang="fr-FR" sz="1778" b="1" dirty="0" err="1">
                <a:solidFill>
                  <a:srgbClr val="333333"/>
                </a:solidFill>
              </a:rPr>
              <a:t>reference</a:t>
            </a:r>
            <a:r>
              <a:rPr lang="fr-FR" sz="1778" b="1" dirty="0">
                <a:solidFill>
                  <a:srgbClr val="333333"/>
                </a:solidFill>
              </a:rPr>
              <a:t> (VNR) pour le magnésium </a:t>
            </a:r>
            <a:r>
              <a:rPr lang="fr-FR" sz="1778" b="1" dirty="0">
                <a:solidFill>
                  <a:srgbClr val="FF0000"/>
                </a:solidFill>
              </a:rPr>
              <a:t>de 350 mg/jour pour les hommes et de 300 mg/jour pour les femmes.</a:t>
            </a:r>
          </a:p>
          <a:p>
            <a:pPr marL="304804" indent="-304804">
              <a:buFontTx/>
              <a:buChar char="-"/>
            </a:pPr>
            <a:endParaRPr lang="fr-FR" sz="1778" dirty="0">
              <a:solidFill>
                <a:srgbClr val="333333"/>
              </a:solidFill>
            </a:endParaRPr>
          </a:p>
          <a:p>
            <a:pPr marL="304804" indent="-304804">
              <a:buFontTx/>
              <a:buChar char="-"/>
            </a:pPr>
            <a:r>
              <a:rPr lang="fr-FR" sz="1778" b="1" u="sng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Augmentation des besoins en cas de stress</a:t>
            </a:r>
          </a:p>
          <a:p>
            <a:pPr marL="304804" indent="-304804">
              <a:buFontTx/>
              <a:buChar char="-"/>
            </a:pPr>
            <a:endParaRPr lang="fr-FR" sz="1778" dirty="0">
              <a:solidFill>
                <a:srgbClr val="333333"/>
              </a:solidFill>
            </a:endParaRPr>
          </a:p>
          <a:p>
            <a:pPr marL="304804" indent="-304804">
              <a:buFontTx/>
              <a:buChar char="-"/>
            </a:pPr>
            <a:r>
              <a:rPr lang="fr-FR" sz="1778" b="1" dirty="0">
                <a:solidFill>
                  <a:srgbClr val="FF0000"/>
                </a:solidFill>
              </a:rPr>
              <a:t>300mg : dose journalière maximale </a:t>
            </a:r>
            <a:r>
              <a:rPr lang="fr-FR" sz="1778" b="1" dirty="0">
                <a:solidFill>
                  <a:srgbClr val="000000"/>
                </a:solidFill>
              </a:rPr>
              <a:t>(DJM) de magnésium pouvant être apportée par un complément alimentaire.</a:t>
            </a:r>
            <a:endParaRPr lang="fr-FR" sz="1778" b="1" dirty="0"/>
          </a:p>
        </p:txBody>
      </p:sp>
    </p:spTree>
    <p:extLst>
      <p:ext uri="{BB962C8B-B14F-4D97-AF65-F5344CB8AC3E}">
        <p14:creationId xmlns:p14="http://schemas.microsoft.com/office/powerpoint/2010/main" val="426437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730BF6D-E86C-4534-9D16-667EA5FC7161}"/>
              </a:ext>
            </a:extLst>
          </p:cNvPr>
          <p:cNvSpPr txBox="1"/>
          <p:nvPr/>
        </p:nvSpPr>
        <p:spPr>
          <a:xfrm>
            <a:off x="21830" y="764099"/>
            <a:ext cx="8192910" cy="1241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2844" dirty="0">
              <a:solidFill>
                <a:srgbClr val="1A1A1A"/>
              </a:solidFill>
              <a:latin typeface="Merriweather"/>
            </a:endParaRPr>
          </a:p>
          <a:p>
            <a:pPr algn="l"/>
            <a:r>
              <a:rPr lang="fr-FR" sz="2844" dirty="0">
                <a:solidFill>
                  <a:srgbClr val="1A1A1A"/>
                </a:solidFill>
              </a:rPr>
              <a:t> </a:t>
            </a:r>
            <a:r>
              <a:rPr lang="fr-FR" sz="1778" dirty="0">
                <a:solidFill>
                  <a:srgbClr val="1A1A1A"/>
                </a:solidFill>
              </a:rPr>
              <a:t>44% des adultes sont en situation de “détresse psychologique”,</a:t>
            </a:r>
          </a:p>
          <a:p>
            <a:pPr algn="l"/>
            <a:endParaRPr lang="fr-FR" sz="1778" dirty="0">
              <a:solidFill>
                <a:srgbClr val="1A1A1A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37D24F-AA18-4114-A645-0252F1ECC7AD}"/>
              </a:ext>
            </a:extLst>
          </p:cNvPr>
          <p:cNvSpPr txBox="1"/>
          <p:nvPr/>
        </p:nvSpPr>
        <p:spPr>
          <a:xfrm>
            <a:off x="339795" y="60937"/>
            <a:ext cx="4571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constat alarmant…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EC9E5C7-CCA8-4CD0-89BB-C8CC157E1354}"/>
              </a:ext>
            </a:extLst>
          </p:cNvPr>
          <p:cNvCxnSpPr>
            <a:cxnSpLocks/>
          </p:cNvCxnSpPr>
          <p:nvPr/>
        </p:nvCxnSpPr>
        <p:spPr>
          <a:xfrm flipV="1">
            <a:off x="-4960" y="679938"/>
            <a:ext cx="9106757" cy="8416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F1254636-E10C-42A6-A7E3-57565EDC112E}"/>
              </a:ext>
            </a:extLst>
          </p:cNvPr>
          <p:cNvSpPr txBox="1"/>
          <p:nvPr/>
        </p:nvSpPr>
        <p:spPr>
          <a:xfrm>
            <a:off x="155509" y="2339274"/>
            <a:ext cx="89884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1778" b="1" dirty="0"/>
              <a:t>Remarque</a:t>
            </a:r>
            <a:r>
              <a:rPr lang="fr-FR" sz="1778" dirty="0"/>
              <a:t>: La situation s’est aggravée par rapport à la première vague</a:t>
            </a:r>
          </a:p>
          <a:p>
            <a:pPr algn="l" fontAlgn="base"/>
            <a:endParaRPr lang="fr-FR" sz="1778" dirty="0">
              <a:solidFill>
                <a:srgbClr val="004192"/>
              </a:solidFill>
            </a:endParaRPr>
          </a:p>
          <a:p>
            <a:pPr algn="l" fontAlgn="base"/>
            <a:r>
              <a:rPr lang="fr-FR" sz="1600" i="1" dirty="0" err="1">
                <a:solidFill>
                  <a:srgbClr val="FF0000"/>
                </a:solidFill>
                <a:latin typeface="Roboto" panose="02000000000000000000" pitchFamily="2" charset="0"/>
              </a:rPr>
              <a:t>Ref</a:t>
            </a:r>
            <a:r>
              <a:rPr lang="fr-FR" sz="1600" i="1" dirty="0">
                <a:solidFill>
                  <a:srgbClr val="FF0000"/>
                </a:solidFill>
                <a:latin typeface="Roboto" panose="02000000000000000000" pitchFamily="2" charset="0"/>
              </a:rPr>
              <a:t>: La santé mentale des Français face au Covid-19 : prévalences, évolutions et déterminants de l'anxiété au cours des deux premières semaines de confinement (Enquête </a:t>
            </a:r>
            <a:r>
              <a:rPr lang="fr-FR" sz="1600" i="1" dirty="0" err="1">
                <a:solidFill>
                  <a:srgbClr val="FF0000"/>
                </a:solidFill>
                <a:latin typeface="Roboto" panose="02000000000000000000" pitchFamily="2" charset="0"/>
              </a:rPr>
              <a:t>CoviPrev</a:t>
            </a:r>
            <a:r>
              <a:rPr lang="fr-FR" sz="1600" i="1" dirty="0">
                <a:solidFill>
                  <a:srgbClr val="FF0000"/>
                </a:solidFill>
                <a:latin typeface="Roboto" panose="02000000000000000000" pitchFamily="2" charset="0"/>
              </a:rPr>
              <a:t>, 23-25 mars et 30 mars-1er avril 2020)</a:t>
            </a:r>
            <a:r>
              <a:rPr lang="fr-FR" sz="2844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fr-FR" sz="1600" dirty="0">
                <a:solidFill>
                  <a:srgbClr val="FF0000"/>
                </a:solidFill>
              </a:rPr>
              <a:t>Bulletin épidémiologique hebdomadaire, 2020, n°. 13, p. 260-269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La crise du coronavirus, source de stress pour le mental - Helsana">
            <a:extLst>
              <a:ext uri="{FF2B5EF4-FFF2-40B4-BE49-F238E27FC236}">
                <a16:creationId xmlns:a16="http://schemas.microsoft.com/office/drawing/2014/main" id="{70340DBD-65C0-4A60-A4E6-C0822235D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69" y="4250861"/>
            <a:ext cx="3854401" cy="19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47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1E6D1598-238D-4A2B-90EC-A6FFD390D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519" y="676694"/>
            <a:ext cx="9126549" cy="45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280" tIns="40640" rIns="81280" bIns="4064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12810">
              <a:lnSpc>
                <a:spcPct val="90000"/>
              </a:lnSpc>
              <a:spcAft>
                <a:spcPts val="533"/>
              </a:spcAft>
            </a:pPr>
            <a:r>
              <a:rPr lang="fr-FR" altLang="fr-FR" sz="2844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Les symptômes du stress sont aussi ceux des déficits en Magnésium .</a:t>
            </a:r>
          </a:p>
          <a:p>
            <a:pPr algn="ctr" defTabSz="812810">
              <a:lnSpc>
                <a:spcPct val="90000"/>
              </a:lnSpc>
              <a:spcAft>
                <a:spcPts val="533"/>
              </a:spcAft>
            </a:pPr>
            <a:endParaRPr lang="fr-FR" altLang="fr-FR" sz="2844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E97DCDB-2E55-4C21-AD88-FAAC8857D59F}"/>
              </a:ext>
            </a:extLst>
          </p:cNvPr>
          <p:cNvGraphicFramePr>
            <a:graphicFrameLocks noGrp="1"/>
          </p:cNvGraphicFramePr>
          <p:nvPr/>
        </p:nvGraphicFramePr>
        <p:xfrm>
          <a:off x="0" y="1312238"/>
          <a:ext cx="9144000" cy="4105448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69855195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212082735"/>
                    </a:ext>
                  </a:extLst>
                </a:gridCol>
              </a:tblGrid>
              <a:tr h="612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err="1">
                          <a:effectLst/>
                        </a:rPr>
                        <a:t>Symptômes</a:t>
                      </a:r>
                      <a:r>
                        <a:rPr lang="en-US" sz="1600" dirty="0">
                          <a:effectLst/>
                        </a:rPr>
                        <a:t> de Stress [</a:t>
                      </a:r>
                      <a:r>
                        <a:rPr lang="en-US" sz="1600" dirty="0">
                          <a:solidFill>
                            <a:srgbClr val="2F4A8B"/>
                          </a:solidFill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]</a:t>
                      </a: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err="1">
                          <a:effectLst/>
                        </a:rPr>
                        <a:t>Symptômes</a:t>
                      </a:r>
                      <a:r>
                        <a:rPr lang="en-US" sz="1600" dirty="0">
                          <a:effectLst/>
                        </a:rPr>
                        <a:t> de </a:t>
                      </a:r>
                      <a:r>
                        <a:rPr lang="en-US" sz="1600" dirty="0" err="1">
                          <a:effectLst/>
                        </a:rPr>
                        <a:t>déficit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en</a:t>
                      </a:r>
                      <a:r>
                        <a:rPr lang="en-US" sz="1600" dirty="0">
                          <a:effectLst/>
                        </a:rPr>
                        <a:t> Magnesium  [</a:t>
                      </a:r>
                      <a:r>
                        <a:rPr lang="en-US" sz="1600" dirty="0">
                          <a:solidFill>
                            <a:srgbClr val="2F4A8B"/>
                          </a:solidFill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]</a:t>
                      </a: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184753"/>
                  </a:ext>
                </a:extLst>
              </a:tr>
              <a:tr h="5690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dirty="0">
                          <a:effectLst/>
                        </a:rPr>
                        <a:t>Fatigue</a:t>
                      </a:r>
                      <a:endParaRPr lang="fr-FR" sz="1600" dirty="0">
                        <a:effectLst/>
                      </a:endParaRP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effectLst/>
                        </a:rPr>
                        <a:t>Fatigue</a:t>
                      </a:r>
                      <a:endParaRPr lang="fr-FR" sz="1600" dirty="0">
                        <a:effectLst/>
                      </a:endParaRPr>
                    </a:p>
                    <a:p>
                      <a:pPr algn="ctr" fontAlgn="ctr"/>
                      <a:endParaRPr lang="fr-FR" sz="1600" dirty="0">
                        <a:effectLst/>
                      </a:endParaRP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650431"/>
                  </a:ext>
                </a:extLst>
              </a:tr>
              <a:tr h="3654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dirty="0">
                          <a:effectLst/>
                        </a:rPr>
                        <a:t>Irritabilité</a:t>
                      </a:r>
                      <a:endParaRPr lang="fr-FR" sz="1600" dirty="0">
                        <a:effectLst/>
                      </a:endParaRP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dirty="0">
                          <a:effectLst/>
                        </a:rPr>
                        <a:t>Irritabilité</a:t>
                      </a:r>
                      <a:endParaRPr lang="fr-FR" sz="1600" dirty="0">
                        <a:effectLst/>
                      </a:endParaRP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323901"/>
                  </a:ext>
                </a:extLst>
              </a:tr>
              <a:tr h="3654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dirty="0">
                          <a:effectLst/>
                        </a:rPr>
                        <a:t>Nervosité</a:t>
                      </a:r>
                      <a:endParaRPr lang="fr-FR" sz="1600" dirty="0">
                        <a:effectLst/>
                      </a:endParaRP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dirty="0">
                          <a:effectLst/>
                        </a:rPr>
                        <a:t>anxiété/nervosité</a:t>
                      </a:r>
                      <a:endParaRPr lang="fr-FR" sz="1600" dirty="0">
                        <a:effectLst/>
                      </a:endParaRP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275329"/>
                  </a:ext>
                </a:extLst>
              </a:tr>
              <a:tr h="3654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dirty="0">
                          <a:effectLst/>
                        </a:rPr>
                        <a:t>Manque d’énergie</a:t>
                      </a:r>
                      <a:endParaRPr lang="fr-FR" sz="1600" dirty="0">
                        <a:effectLst/>
                      </a:endParaRP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dirty="0">
                          <a:effectLst/>
                        </a:rPr>
                        <a:t>Faiblesse musculaire</a:t>
                      </a:r>
                      <a:endParaRPr lang="fr-FR" sz="1600" dirty="0">
                        <a:effectLst/>
                      </a:endParaRP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57030"/>
                  </a:ext>
                </a:extLst>
              </a:tr>
              <a:tr h="3654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dirty="0">
                          <a:effectLst/>
                        </a:rPr>
                        <a:t>Maux d’estomac</a:t>
                      </a:r>
                      <a:endParaRPr lang="fr-FR" sz="1600" dirty="0">
                        <a:effectLst/>
                      </a:endParaRP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dirty="0">
                          <a:effectLst/>
                        </a:rPr>
                        <a:t>Spasmes gastrointestinaux</a:t>
                      </a:r>
                      <a:endParaRPr lang="fr-FR" sz="1600" dirty="0">
                        <a:effectLst/>
                      </a:endParaRP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391440"/>
                  </a:ext>
                </a:extLst>
              </a:tr>
              <a:tr h="3654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dirty="0">
                          <a:effectLst/>
                        </a:rPr>
                        <a:t>Tension musculaire</a:t>
                      </a:r>
                      <a:endParaRPr lang="fr-FR" sz="1600" dirty="0">
                        <a:effectLst/>
                      </a:endParaRP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dirty="0">
                          <a:effectLst/>
                        </a:rPr>
                        <a:t> Crampes</a:t>
                      </a:r>
                      <a:endParaRPr lang="fr-FR" sz="1600" dirty="0">
                        <a:effectLst/>
                      </a:endParaRP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051075"/>
                  </a:ext>
                </a:extLst>
              </a:tr>
              <a:tr h="3654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dirty="0">
                          <a:effectLst/>
                        </a:rPr>
                        <a:t>Maux de tête</a:t>
                      </a:r>
                      <a:endParaRPr lang="fr-FR" sz="1600" dirty="0">
                        <a:effectLst/>
                      </a:endParaRP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dirty="0">
                          <a:effectLst/>
                        </a:rPr>
                        <a:t>Migraines</a:t>
                      </a:r>
                      <a:endParaRPr lang="fr-FR" sz="1600" dirty="0">
                        <a:effectLst/>
                      </a:endParaRP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954054"/>
                  </a:ext>
                </a:extLst>
              </a:tr>
              <a:tr h="3654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dirty="0">
                          <a:effectLst/>
                        </a:rPr>
                        <a:t>Tristesse /dépression</a:t>
                      </a: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dirty="0">
                          <a:effectLst/>
                        </a:rPr>
                        <a:t>Troubles du sommeil</a:t>
                      </a: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601806"/>
                  </a:ext>
                </a:extLst>
              </a:tr>
              <a:tr h="365483">
                <a:tc>
                  <a:txBody>
                    <a:bodyPr/>
                    <a:lstStyle/>
                    <a:p>
                      <a:pPr algn="ctr" fontAlgn="ctr"/>
                      <a:endParaRPr lang="fr-FR" sz="1600" dirty="0">
                        <a:effectLst/>
                      </a:endParaRP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dirty="0">
                        <a:effectLst/>
                      </a:endParaRP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526370"/>
                  </a:ext>
                </a:extLst>
              </a:tr>
            </a:tbl>
          </a:graphicData>
        </a:graphic>
      </p:graphicFrame>
      <p:cxnSp>
        <p:nvCxnSpPr>
          <p:cNvPr id="4" name="Connecteur droit 2">
            <a:extLst>
              <a:ext uri="{FF2B5EF4-FFF2-40B4-BE49-F238E27FC236}">
                <a16:creationId xmlns:a16="http://schemas.microsoft.com/office/drawing/2014/main" id="{7149851E-FEAC-406E-8779-624E8F38D38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-27228" y="1055169"/>
            <a:ext cx="9144000" cy="4586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1090E4FB-CC65-400F-B327-22433B947C7C}"/>
              </a:ext>
            </a:extLst>
          </p:cNvPr>
          <p:cNvSpPr txBox="1"/>
          <p:nvPr/>
        </p:nvSpPr>
        <p:spPr>
          <a:xfrm>
            <a:off x="1243630" y="5545763"/>
            <a:ext cx="7900370" cy="967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3" indent="-254003">
              <a:buFontTx/>
              <a:buChar char="-"/>
            </a:pPr>
            <a:r>
              <a:rPr lang="fr-FR" sz="1422" dirty="0">
                <a:solidFill>
                  <a:srgbClr val="FF0000"/>
                </a:solidFill>
              </a:rPr>
              <a:t>1 American </a:t>
            </a:r>
            <a:r>
              <a:rPr lang="fr-FR" sz="1422" dirty="0" err="1">
                <a:solidFill>
                  <a:srgbClr val="FF0000"/>
                </a:solidFill>
              </a:rPr>
              <a:t>Psychological</a:t>
            </a:r>
            <a:r>
              <a:rPr lang="fr-FR" sz="1422" dirty="0">
                <a:solidFill>
                  <a:srgbClr val="FF0000"/>
                </a:solidFill>
              </a:rPr>
              <a:t>  Association Stress </a:t>
            </a:r>
            <a:r>
              <a:rPr lang="fr-FR" sz="1422" dirty="0" err="1">
                <a:solidFill>
                  <a:srgbClr val="FF0000"/>
                </a:solidFill>
              </a:rPr>
              <a:t>Effect</a:t>
            </a:r>
            <a:r>
              <a:rPr lang="fr-FR" sz="1422" dirty="0">
                <a:solidFill>
                  <a:srgbClr val="FF0000"/>
                </a:solidFill>
              </a:rPr>
              <a:t> on the body. </a:t>
            </a:r>
            <a:r>
              <a:rPr lang="fr-FR" sz="1422" dirty="0">
                <a:solidFill>
                  <a:srgbClr val="FF0000"/>
                </a:solidFill>
                <a:hlinkClick r:id="rId2"/>
              </a:rPr>
              <a:t>https://www.apa.org/helpcenter/stress</a:t>
            </a:r>
            <a:endParaRPr lang="fr-FR" sz="1422" dirty="0">
              <a:solidFill>
                <a:srgbClr val="FF0000"/>
              </a:solidFill>
            </a:endParaRPr>
          </a:p>
          <a:p>
            <a:pPr marL="254003" indent="-254003">
              <a:buFontTx/>
              <a:buChar char="-"/>
            </a:pPr>
            <a:r>
              <a:rPr lang="fr-FR" sz="1422" dirty="0">
                <a:solidFill>
                  <a:srgbClr val="FF0000"/>
                </a:solidFill>
              </a:rPr>
              <a:t>2 American </a:t>
            </a:r>
            <a:r>
              <a:rPr lang="fr-FR" sz="1422" dirty="0" err="1">
                <a:solidFill>
                  <a:srgbClr val="FF0000"/>
                </a:solidFill>
              </a:rPr>
              <a:t>Psychological</a:t>
            </a:r>
            <a:r>
              <a:rPr lang="fr-FR" sz="1422" dirty="0">
                <a:solidFill>
                  <a:srgbClr val="FF0000"/>
                </a:solidFill>
              </a:rPr>
              <a:t>  Association </a:t>
            </a:r>
            <a:r>
              <a:rPr lang="fr-FR" sz="1422" dirty="0" err="1">
                <a:solidFill>
                  <a:srgbClr val="FF0000"/>
                </a:solidFill>
              </a:rPr>
              <a:t>Understanding</a:t>
            </a:r>
            <a:r>
              <a:rPr lang="fr-FR" sz="1422" dirty="0">
                <a:solidFill>
                  <a:srgbClr val="FF0000"/>
                </a:solidFill>
              </a:rPr>
              <a:t> </a:t>
            </a:r>
            <a:r>
              <a:rPr lang="fr-FR" sz="1422" dirty="0" err="1">
                <a:solidFill>
                  <a:srgbClr val="FF0000"/>
                </a:solidFill>
              </a:rPr>
              <a:t>Chronic</a:t>
            </a:r>
            <a:r>
              <a:rPr lang="fr-FR" sz="1422" dirty="0">
                <a:solidFill>
                  <a:srgbClr val="FF0000"/>
                </a:solidFill>
              </a:rPr>
              <a:t> Stress </a:t>
            </a:r>
            <a:r>
              <a:rPr lang="fr-FR" sz="1422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https://www.apa.org/helpcenter/</a:t>
            </a:r>
            <a:r>
              <a:rPr lang="fr-FR" sz="1422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understanding-chronic-stress.aspx</a:t>
            </a:r>
          </a:p>
        </p:txBody>
      </p:sp>
    </p:spTree>
    <p:extLst>
      <p:ext uri="{BB962C8B-B14F-4D97-AF65-F5344CB8AC3E}">
        <p14:creationId xmlns:p14="http://schemas.microsoft.com/office/powerpoint/2010/main" val="2933057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508000" y="932745"/>
            <a:ext cx="8128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0" name="Rectangle 3"/>
          <p:cNvSpPr txBox="1">
            <a:spLocks/>
          </p:cNvSpPr>
          <p:nvPr/>
        </p:nvSpPr>
        <p:spPr bwMode="auto">
          <a:xfrm>
            <a:off x="717452" y="1060738"/>
            <a:ext cx="7567182" cy="1464522"/>
          </a:xfrm>
          <a:prstGeom prst="rect">
            <a:avLst/>
          </a:prstGeom>
          <a:solidFill>
            <a:srgbClr val="FDEAD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180975" indent="-180975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47675" indent="-2667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1800" b="1" i="1" dirty="0">
                <a:solidFill>
                  <a:schemeClr val="tx2"/>
                </a:solidFill>
                <a:latin typeface="Arial" panose="020B0604020202020204" pitchFamily="34" charset="0"/>
              </a:rPr>
              <a:t>les déficits en magnésium </a:t>
            </a:r>
            <a:r>
              <a:rPr lang="fr-FR" altLang="fr-FR" sz="1800" b="1" dirty="0">
                <a:solidFill>
                  <a:srgbClr val="006600"/>
                </a:solidFill>
                <a:latin typeface="Arial" panose="020B0604020202020204" pitchFamily="34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1800" b="1" dirty="0">
                <a:solidFill>
                  <a:srgbClr val="002060"/>
                </a:solidFill>
              </a:rPr>
              <a:t>sont très fréquents: </a:t>
            </a:r>
            <a:r>
              <a:rPr lang="fr-FR" sz="1800" i="1" dirty="0">
                <a:solidFill>
                  <a:srgbClr val="2D2D2D"/>
                </a:solidFill>
                <a:latin typeface="Open Sans Semibold"/>
              </a:rPr>
              <a:t>7 Français sur 10 ont un apport insuffisant en magnésium</a:t>
            </a:r>
            <a:r>
              <a:rPr lang="fr-FR" sz="1800" dirty="0">
                <a:solidFill>
                  <a:srgbClr val="2D2D2D"/>
                </a:solidFill>
                <a:latin typeface="Open Sans Light"/>
              </a:rPr>
              <a:t>.</a:t>
            </a:r>
            <a:endParaRPr lang="fr-FR" altLang="fr-FR" sz="18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1800" b="1" dirty="0">
                <a:solidFill>
                  <a:srgbClr val="002060"/>
                </a:solidFill>
              </a:rPr>
              <a:t>sont aggravés par  le stress.</a:t>
            </a:r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43164808-03FA-4F7F-8D13-D8B5157FE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698" y="3067746"/>
            <a:ext cx="2756414" cy="23059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37043AD-3870-4C9E-AE6D-0F68423F4708}"/>
              </a:ext>
            </a:extLst>
          </p:cNvPr>
          <p:cNvSpPr txBox="1"/>
          <p:nvPr/>
        </p:nvSpPr>
        <p:spPr>
          <a:xfrm>
            <a:off x="5804854" y="5535264"/>
            <a:ext cx="26280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stress aggrave le déficit en Magnésium</a:t>
            </a:r>
            <a:endParaRPr lang="fr-FR" sz="200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12F7B3E-A204-42BE-B488-8AB6803887A1}"/>
              </a:ext>
            </a:extLst>
          </p:cNvPr>
          <p:cNvSpPr/>
          <p:nvPr/>
        </p:nvSpPr>
        <p:spPr>
          <a:xfrm>
            <a:off x="7149064" y="3554186"/>
            <a:ext cx="1216135" cy="1119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44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8E4B34D-B053-423D-BB84-772F4C030B2B}"/>
              </a:ext>
            </a:extLst>
          </p:cNvPr>
          <p:cNvSpPr/>
          <p:nvPr/>
        </p:nvSpPr>
        <p:spPr>
          <a:xfrm>
            <a:off x="5739314" y="2748150"/>
            <a:ext cx="1216135" cy="1119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44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3E4868D-61FE-4F40-9C9D-2BBD764E3BD8}"/>
              </a:ext>
            </a:extLst>
          </p:cNvPr>
          <p:cNvSpPr txBox="1"/>
          <p:nvPr/>
        </p:nvSpPr>
        <p:spPr>
          <a:xfrm>
            <a:off x="490906" y="2686804"/>
            <a:ext cx="4571493" cy="3238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1" dirty="0"/>
              <a:t>Mécanisme du stress: </a:t>
            </a:r>
          </a:p>
          <a:p>
            <a:r>
              <a:rPr lang="fr-FR" sz="1600" i="1" dirty="0"/>
              <a:t>*L’adrénaline  et le cortisol induisent la sortie du magnésium depuis les tissus vers la circulation sanguine</a:t>
            </a:r>
          </a:p>
          <a:p>
            <a:endParaRPr lang="fr-FR" sz="1600" i="1" dirty="0"/>
          </a:p>
          <a:p>
            <a:r>
              <a:rPr lang="fr-FR" sz="1600" i="1" dirty="0"/>
              <a:t>*Le rein doit alors filtrer   une quantité plus importante de Mg et l’élimination urinaire est augmentée</a:t>
            </a:r>
          </a:p>
          <a:p>
            <a:endParaRPr lang="fr-FR" sz="1600" i="1" dirty="0"/>
          </a:p>
          <a:p>
            <a:r>
              <a:rPr lang="fr-FR" sz="1600" i="1" dirty="0"/>
              <a:t>* Le déficit en Mg accroit la vulnérabilité au stress</a:t>
            </a:r>
          </a:p>
          <a:p>
            <a:endParaRPr lang="fr-FR" sz="2844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5C8F839-1192-46AA-9CAE-27DFBB3AAC51}"/>
              </a:ext>
            </a:extLst>
          </p:cNvPr>
          <p:cNvSpPr txBox="1"/>
          <p:nvPr/>
        </p:nvSpPr>
        <p:spPr>
          <a:xfrm>
            <a:off x="543804" y="-92191"/>
            <a:ext cx="8960996" cy="1186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33" b="1" i="1" u="sng" dirty="0">
                <a:solidFill>
                  <a:schemeClr val="tx2"/>
                </a:solidFill>
              </a:rPr>
              <a:t>Le  </a:t>
            </a:r>
            <a:r>
              <a:rPr lang="fr-FR" sz="1600" b="1" i="1" u="sng" dirty="0">
                <a:solidFill>
                  <a:schemeClr val="tx2"/>
                </a:solidFill>
              </a:rPr>
              <a:t>C</a:t>
            </a:r>
            <a:r>
              <a:rPr lang="fr-FR" sz="2133" b="1" i="1" u="sng" dirty="0">
                <a:solidFill>
                  <a:schemeClr val="tx2"/>
                </a:solidFill>
              </a:rPr>
              <a:t>ercle vicieux stress magnésium: le déficit accroit la vulnérabilité au stress</a:t>
            </a:r>
            <a:br>
              <a:rPr lang="fr-FR" sz="2133" b="1" dirty="0"/>
            </a:br>
            <a:endParaRPr lang="fr-FR" sz="2844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6C7054-3F98-453E-8684-12D5E50BE623}"/>
              </a:ext>
            </a:extLst>
          </p:cNvPr>
          <p:cNvSpPr txBox="1"/>
          <p:nvPr/>
        </p:nvSpPr>
        <p:spPr>
          <a:xfrm>
            <a:off x="1280253" y="6362861"/>
            <a:ext cx="45714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i="1" dirty="0">
                <a:solidFill>
                  <a:srgbClr val="FF0000"/>
                </a:solidFill>
              </a:rPr>
              <a:t>Pickering G et al. </a:t>
            </a:r>
            <a:r>
              <a:rPr lang="fr-FR" sz="1600" b="1" i="1" dirty="0" err="1">
                <a:solidFill>
                  <a:srgbClr val="FF0000"/>
                </a:solidFill>
              </a:rPr>
              <a:t>Nutrients</a:t>
            </a:r>
            <a:r>
              <a:rPr lang="fr-FR" sz="1600" b="1" i="1" dirty="0">
                <a:solidFill>
                  <a:srgbClr val="FF0000"/>
                </a:solidFill>
              </a:rPr>
              <a:t> 2020. 12(12):3672</a:t>
            </a:r>
          </a:p>
        </p:txBody>
      </p:sp>
    </p:spTree>
    <p:extLst>
      <p:ext uri="{BB962C8B-B14F-4D97-AF65-F5344CB8AC3E}">
        <p14:creationId xmlns:p14="http://schemas.microsoft.com/office/powerpoint/2010/main" val="1144242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576262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100"/>
              </a:lnSpc>
              <a:defRPr/>
            </a:pPr>
            <a:r>
              <a:rPr lang="fr-FR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causes nutritionnelles de déficit  en magnésium</a:t>
            </a:r>
            <a:endParaRPr lang="fr-FR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3" name="Rectangle 3"/>
          <p:cNvSpPr txBox="1">
            <a:spLocks/>
          </p:cNvSpPr>
          <p:nvPr/>
        </p:nvSpPr>
        <p:spPr bwMode="auto">
          <a:xfrm>
            <a:off x="1087438" y="981075"/>
            <a:ext cx="32400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002060"/>
                </a:solidFill>
              </a:rPr>
              <a:t>alimentation mal équilibrée.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002060"/>
                </a:solidFill>
              </a:rPr>
              <a:t>régimes restrictifs.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002060"/>
                </a:solidFill>
              </a:rPr>
              <a:t>pathologies avec diarrhées.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002060"/>
                </a:solidFill>
              </a:rPr>
              <a:t>troubles de l'assimilation.</a:t>
            </a:r>
          </a:p>
        </p:txBody>
      </p:sp>
      <p:sp>
        <p:nvSpPr>
          <p:cNvPr id="48154" name="Rectangle 3"/>
          <p:cNvSpPr txBox="1">
            <a:spLocks/>
          </p:cNvSpPr>
          <p:nvPr/>
        </p:nvSpPr>
        <p:spPr bwMode="auto">
          <a:xfrm>
            <a:off x="1087438" y="2852738"/>
            <a:ext cx="3527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800000"/>
                </a:solidFill>
              </a:rPr>
              <a:t>activité physique.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800000"/>
                </a:solidFill>
              </a:rPr>
              <a:t>stress physique ou psychique</a:t>
            </a:r>
            <a:r>
              <a:rPr lang="fr-FR" altLang="fr-FR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Accolade fermante 9"/>
          <p:cNvSpPr/>
          <p:nvPr/>
        </p:nvSpPr>
        <p:spPr bwMode="auto">
          <a:xfrm>
            <a:off x="4471988" y="1125538"/>
            <a:ext cx="142875" cy="1655762"/>
          </a:xfrm>
          <a:prstGeom prst="rightBrace">
            <a:avLst>
              <a:gd name="adj1" fmla="val 41402"/>
              <a:gd name="adj2" fmla="val 50000"/>
            </a:avLst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Accolade fermante 10"/>
          <p:cNvSpPr/>
          <p:nvPr/>
        </p:nvSpPr>
        <p:spPr bwMode="auto">
          <a:xfrm>
            <a:off x="4471988" y="2977356"/>
            <a:ext cx="142875" cy="792163"/>
          </a:xfrm>
          <a:prstGeom prst="rightBrace">
            <a:avLst>
              <a:gd name="adj1" fmla="val 41402"/>
              <a:gd name="adj2" fmla="val 50000"/>
            </a:avLst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157" name="ZoneTexte 11"/>
          <p:cNvSpPr txBox="1">
            <a:spLocks noChangeArrowheads="1"/>
          </p:cNvSpPr>
          <p:nvPr/>
        </p:nvSpPr>
        <p:spPr bwMode="auto">
          <a:xfrm>
            <a:off x="4687888" y="1773238"/>
            <a:ext cx="2332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facteurs nutritionnels</a:t>
            </a:r>
          </a:p>
        </p:txBody>
      </p:sp>
      <p:sp>
        <p:nvSpPr>
          <p:cNvPr id="48158" name="ZoneTexte 12"/>
          <p:cNvSpPr txBox="1">
            <a:spLocks noChangeArrowheads="1"/>
          </p:cNvSpPr>
          <p:nvPr/>
        </p:nvSpPr>
        <p:spPr bwMode="auto">
          <a:xfrm>
            <a:off x="4787900" y="3173413"/>
            <a:ext cx="198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800000"/>
                </a:solidFill>
              </a:rPr>
              <a:t>facteurs de stress</a:t>
            </a:r>
          </a:p>
        </p:txBody>
      </p:sp>
      <p:sp>
        <p:nvSpPr>
          <p:cNvPr id="14" name="Double flèche verticale 13"/>
          <p:cNvSpPr/>
          <p:nvPr/>
        </p:nvSpPr>
        <p:spPr bwMode="auto">
          <a:xfrm>
            <a:off x="5651500" y="2205038"/>
            <a:ext cx="215900" cy="1008062"/>
          </a:xfrm>
          <a:prstGeom prst="upDownArrow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104479" name="Group 31"/>
          <p:cNvGraphicFramePr>
            <a:graphicFrameLocks noGrp="1"/>
          </p:cNvGraphicFramePr>
          <p:nvPr/>
        </p:nvGraphicFramePr>
        <p:xfrm>
          <a:off x="611188" y="4149725"/>
          <a:ext cx="7920037" cy="1114425"/>
        </p:xfrm>
        <a:graphic>
          <a:graphicData uri="http://schemas.openxmlformats.org/drawingml/2006/table">
            <a:tbl>
              <a:tblPr/>
              <a:tblGrid>
                <a:gridCol w="233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1960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500 g pain / 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 690 mg/j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200 g pain / 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 50 mg/j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Farine : 138 mg/100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Farine : 25 mg/100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5500702"/>
            <a:ext cx="1702415" cy="113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3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A48BD32-A0B2-4E67-819E-414C4E9F174A}"/>
              </a:ext>
            </a:extLst>
          </p:cNvPr>
          <p:cNvSpPr txBox="1"/>
          <p:nvPr/>
        </p:nvSpPr>
        <p:spPr>
          <a:xfrm>
            <a:off x="219516" y="548681"/>
            <a:ext cx="8640960" cy="486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12810">
              <a:lnSpc>
                <a:spcPct val="90000"/>
              </a:lnSpc>
              <a:spcAft>
                <a:spcPts val="533"/>
              </a:spcAft>
            </a:pPr>
            <a:r>
              <a:rPr lang="fr-FR" alt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Autres causes des déficits en Magnésium</a:t>
            </a:r>
            <a:r>
              <a:rPr lang="fr-FR" altLang="fr-FR" sz="2844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.</a:t>
            </a:r>
          </a:p>
        </p:txBody>
      </p:sp>
      <p:cxnSp>
        <p:nvCxnSpPr>
          <p:cNvPr id="4" name="Connecteur droit 2">
            <a:extLst>
              <a:ext uri="{FF2B5EF4-FFF2-40B4-BE49-F238E27FC236}">
                <a16:creationId xmlns:a16="http://schemas.microsoft.com/office/drawing/2014/main" id="{00AE1311-3687-4963-9143-9153EF90ECB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-27228" y="1055169"/>
            <a:ext cx="9144000" cy="4586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A41B403-37A3-47CC-A628-80C1945B6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39900"/>
              </p:ext>
            </p:extLst>
          </p:nvPr>
        </p:nvGraphicFramePr>
        <p:xfrm>
          <a:off x="365760" y="2124222"/>
          <a:ext cx="8494716" cy="2180201"/>
        </p:xfrm>
        <a:graphic>
          <a:graphicData uri="http://schemas.openxmlformats.org/drawingml/2006/table">
            <a:tbl>
              <a:tblPr/>
              <a:tblGrid>
                <a:gridCol w="8494716">
                  <a:extLst>
                    <a:ext uri="{9D8B030D-6E8A-4147-A177-3AD203B41FA5}">
                      <a16:colId xmlns:a16="http://schemas.microsoft.com/office/drawing/2014/main" val="941356129"/>
                    </a:ext>
                  </a:extLst>
                </a:gridCol>
              </a:tblGrid>
              <a:tr h="8549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1" dirty="0">
                          <a:effectLst/>
                          <a:latin typeface="Arial Narrow" panose="020B0606020202030204" pitchFamily="34" charset="0"/>
                        </a:rPr>
                        <a:t>Causes iatrogènes</a:t>
                      </a:r>
                      <a:r>
                        <a:rPr lang="fr-FR" sz="2400" dirty="0">
                          <a:effectLst/>
                          <a:latin typeface="Arial Narrow" panose="020B0606020202030204" pitchFamily="34" charset="0"/>
                        </a:rPr>
                        <a:t>: diurétiques (</a:t>
                      </a:r>
                      <a:r>
                        <a:rPr lang="fr-FR" sz="2400" dirty="0" err="1">
                          <a:effectLst/>
                          <a:latin typeface="Arial Narrow" panose="020B0606020202030204" pitchFamily="34" charset="0"/>
                        </a:rPr>
                        <a:t>furosemide</a:t>
                      </a:r>
                      <a:r>
                        <a:rPr lang="fr-FR" sz="2400" dirty="0">
                          <a:effectLst/>
                          <a:latin typeface="Arial Narrow" panose="020B0606020202030204" pitchFamily="34" charset="0"/>
                        </a:rPr>
                        <a:t>), inhibiteurs de la pompe à protons, cisplatine, antibiotiques…</a:t>
                      </a: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157216"/>
                  </a:ext>
                </a:extLst>
              </a:tr>
              <a:tr h="4702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1" dirty="0">
                          <a:effectLst/>
                          <a:latin typeface="Arial Narrow" panose="020B0606020202030204" pitchFamily="34" charset="0"/>
                        </a:rPr>
                        <a:t>Conditions physiologiques</a:t>
                      </a:r>
                      <a:r>
                        <a:rPr lang="fr-FR" sz="2400" dirty="0">
                          <a:effectLst/>
                          <a:latin typeface="Arial Narrow" panose="020B0606020202030204" pitchFamily="34" charset="0"/>
                        </a:rPr>
                        <a:t>: grossesse, ménopause, âge</a:t>
                      </a: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333754"/>
                  </a:ext>
                </a:extLst>
              </a:tr>
              <a:tr h="8549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1" dirty="0">
                          <a:effectLst/>
                          <a:latin typeface="Arial Narrow" panose="020B0606020202030204" pitchFamily="34" charset="0"/>
                        </a:rPr>
                        <a:t>Pathologies</a:t>
                      </a:r>
                      <a:r>
                        <a:rPr lang="fr-FR" sz="2400" dirty="0">
                          <a:effectLst/>
                          <a:latin typeface="Arial Narrow" panose="020B0606020202030204" pitchFamily="34" charset="0"/>
                        </a:rPr>
                        <a:t>: origine génétique, SM, DT2, gastrointestinales, rénales, MCV, Ostéoporose</a:t>
                      </a:r>
                    </a:p>
                  </a:txBody>
                  <a:tcPr marL="81330" marR="81330" marT="40666" marB="4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091945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80FBFEE6-10E5-47D1-AAF9-67FD0BFA3C47}"/>
              </a:ext>
            </a:extLst>
          </p:cNvPr>
          <p:cNvSpPr txBox="1"/>
          <p:nvPr/>
        </p:nvSpPr>
        <p:spPr>
          <a:xfrm>
            <a:off x="155509" y="5221200"/>
            <a:ext cx="8988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1" dirty="0">
                <a:solidFill>
                  <a:srgbClr val="FF0000"/>
                </a:solidFill>
              </a:rPr>
              <a:t>Pickering G et al. </a:t>
            </a:r>
            <a:r>
              <a:rPr lang="fr-FR" sz="1600" b="1" i="1" dirty="0" err="1">
                <a:solidFill>
                  <a:srgbClr val="FF0000"/>
                </a:solidFill>
              </a:rPr>
              <a:t>Magnesium</a:t>
            </a:r>
            <a:r>
              <a:rPr lang="fr-FR" sz="1600" b="1" i="1" dirty="0">
                <a:solidFill>
                  <a:srgbClr val="FF0000"/>
                </a:solidFill>
              </a:rPr>
              <a:t> </a:t>
            </a:r>
            <a:r>
              <a:rPr lang="fr-FR" sz="1600" b="1" i="1" dirty="0" err="1">
                <a:solidFill>
                  <a:srgbClr val="FF0000"/>
                </a:solidFill>
              </a:rPr>
              <a:t>status</a:t>
            </a:r>
            <a:r>
              <a:rPr lang="fr-FR" sz="1600" b="1" i="1" dirty="0">
                <a:solidFill>
                  <a:srgbClr val="FF0000"/>
                </a:solidFill>
              </a:rPr>
              <a:t> and stress: the </a:t>
            </a:r>
            <a:r>
              <a:rPr lang="fr-FR" sz="1600" b="1" i="1" dirty="0" err="1">
                <a:solidFill>
                  <a:srgbClr val="FF0000"/>
                </a:solidFill>
              </a:rPr>
              <a:t>vicious</a:t>
            </a:r>
            <a:r>
              <a:rPr lang="fr-FR" sz="1600" b="1" i="1" dirty="0">
                <a:solidFill>
                  <a:srgbClr val="FF0000"/>
                </a:solidFill>
              </a:rPr>
              <a:t> </a:t>
            </a:r>
            <a:r>
              <a:rPr lang="fr-FR" sz="1600" b="1" i="1" dirty="0" err="1">
                <a:solidFill>
                  <a:srgbClr val="FF0000"/>
                </a:solidFill>
              </a:rPr>
              <a:t>circle</a:t>
            </a:r>
            <a:r>
              <a:rPr lang="fr-FR" sz="1600" b="1" i="1" dirty="0">
                <a:solidFill>
                  <a:srgbClr val="FF0000"/>
                </a:solidFill>
              </a:rPr>
              <a:t> </a:t>
            </a:r>
            <a:r>
              <a:rPr lang="fr-FR" sz="1600" b="1" i="1" dirty="0" err="1">
                <a:solidFill>
                  <a:srgbClr val="FF0000"/>
                </a:solidFill>
              </a:rPr>
              <a:t>revisited</a:t>
            </a:r>
            <a:r>
              <a:rPr lang="fr-FR" sz="1600" b="1" i="1" dirty="0">
                <a:solidFill>
                  <a:srgbClr val="FF0000"/>
                </a:solidFill>
              </a:rPr>
              <a:t>. </a:t>
            </a:r>
            <a:r>
              <a:rPr lang="fr-FR" sz="1600" b="1" i="1" dirty="0" err="1">
                <a:solidFill>
                  <a:srgbClr val="FF0000"/>
                </a:solidFill>
              </a:rPr>
              <a:t>Nutrients</a:t>
            </a:r>
            <a:r>
              <a:rPr lang="fr-FR" sz="1600" b="1" i="1" dirty="0">
                <a:solidFill>
                  <a:srgbClr val="FF0000"/>
                </a:solidFill>
              </a:rPr>
              <a:t> 2020, 12(12):3672</a:t>
            </a:r>
          </a:p>
        </p:txBody>
      </p:sp>
    </p:spTree>
    <p:extLst>
      <p:ext uri="{BB962C8B-B14F-4D97-AF65-F5344CB8AC3E}">
        <p14:creationId xmlns:p14="http://schemas.microsoft.com/office/powerpoint/2010/main" val="9349198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C9CE1101-EC07-4B6D-BD53-ABB95768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80" y="417343"/>
            <a:ext cx="3395949" cy="35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agnésium : bienfaits, carences, aliments riches en magnésium, cure et  suppléments -">
            <a:extLst>
              <a:ext uri="{FF2B5EF4-FFF2-40B4-BE49-F238E27FC236}">
                <a16:creationId xmlns:a16="http://schemas.microsoft.com/office/drawing/2014/main" id="{9805C6EA-C3FF-4620-A2F6-5E12B9C1E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1" y="70630"/>
            <a:ext cx="523875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gnésium : Les bienfaits et 12 aliments riches en magnésium, carence ...">
            <a:extLst>
              <a:ext uri="{FF2B5EF4-FFF2-40B4-BE49-F238E27FC236}">
                <a16:creationId xmlns:a16="http://schemas.microsoft.com/office/drawing/2014/main" id="{DEA543ED-1048-4F1F-AE81-F11022502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33" y="4109084"/>
            <a:ext cx="1919287" cy="26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0E6E7EEB-54AF-425A-B8C2-201C4120319D}"/>
              </a:ext>
            </a:extLst>
          </p:cNvPr>
          <p:cNvSpPr/>
          <p:nvPr/>
        </p:nvSpPr>
        <p:spPr>
          <a:xfrm>
            <a:off x="5083126" y="787791"/>
            <a:ext cx="4145280" cy="14958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35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480FA73-6A14-49AE-90FD-7B5D3BBEC01C}"/>
              </a:ext>
            </a:extLst>
          </p:cNvPr>
          <p:cNvSpPr txBox="1"/>
          <p:nvPr/>
        </p:nvSpPr>
        <p:spPr>
          <a:xfrm>
            <a:off x="98473" y="0"/>
            <a:ext cx="8595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dirty="0">
                <a:solidFill>
                  <a:srgbClr val="254183"/>
                </a:solidFill>
                <a:effectLst/>
                <a:latin typeface="+mn-lt"/>
              </a:rPr>
              <a:t>Une eau dite « magnésienne », est une eau source de Magnésium. Elle doit contenir plus de 50mg de Magnésium par litre. </a:t>
            </a:r>
            <a:endParaRPr lang="fr-FR" sz="2400" b="1" dirty="0">
              <a:latin typeface="+mn-lt"/>
            </a:endParaRPr>
          </a:p>
        </p:txBody>
      </p:sp>
      <p:pic>
        <p:nvPicPr>
          <p:cNvPr id="4098" name="Picture 2" descr="Où trouver du Magnésium naturel ?– FAQ | CONTREX®">
            <a:extLst>
              <a:ext uri="{FF2B5EF4-FFF2-40B4-BE49-F238E27FC236}">
                <a16:creationId xmlns:a16="http://schemas.microsoft.com/office/drawing/2014/main" id="{A2F1F5A1-7F18-426D-8E91-5E17A48AC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7" y="1280820"/>
            <a:ext cx="18192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32C97D2-6769-4CB8-BAFF-624A1626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896" y="3567567"/>
            <a:ext cx="2196839" cy="219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es 10 eaux minérales les plus riches en magnésium">
            <a:extLst>
              <a:ext uri="{FF2B5EF4-FFF2-40B4-BE49-F238E27FC236}">
                <a16:creationId xmlns:a16="http://schemas.microsoft.com/office/drawing/2014/main" id="{D827EA02-5470-4374-94E4-8EF4C3768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96" y="1093594"/>
            <a:ext cx="20193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au minérale : analyse des 15 eaux minérales les plus vendues - Doctissimo">
            <a:extLst>
              <a:ext uri="{FF2B5EF4-FFF2-40B4-BE49-F238E27FC236}">
                <a16:creationId xmlns:a16="http://schemas.microsoft.com/office/drawing/2014/main" id="{E24818B7-05B6-4E81-BD32-B01B61E19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17" y="3351173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CAFD3A4-FE37-4810-9499-BAD032E9ABEE}"/>
              </a:ext>
            </a:extLst>
          </p:cNvPr>
          <p:cNvSpPr txBox="1"/>
          <p:nvPr/>
        </p:nvSpPr>
        <p:spPr>
          <a:xfrm>
            <a:off x="5567384" y="2268968"/>
            <a:ext cx="3389047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Karla" pitchFamily="2" charset="0"/>
              </a:rPr>
              <a:t>Rozana</a:t>
            </a:r>
            <a:r>
              <a:rPr lang="en-US" sz="2000" b="1" dirty="0">
                <a:solidFill>
                  <a:srgbClr val="000000"/>
                </a:solidFill>
                <a:latin typeface="Karla" pitchFamily="2" charset="0"/>
              </a:rPr>
              <a:t>            160 mg/L</a:t>
            </a:r>
          </a:p>
          <a:p>
            <a:pPr algn="ctr"/>
            <a:r>
              <a:rPr lang="en-US" sz="2000" b="1" dirty="0" err="1">
                <a:solidFill>
                  <a:srgbClr val="000000"/>
                </a:solidFill>
                <a:latin typeface="Karla" pitchFamily="2" charset="0"/>
              </a:rPr>
              <a:t>Hepar</a:t>
            </a:r>
            <a:r>
              <a:rPr lang="en-US" sz="2000" b="1" dirty="0">
                <a:solidFill>
                  <a:srgbClr val="000000"/>
                </a:solidFill>
                <a:latin typeface="Karla" pitchFamily="2" charset="0"/>
              </a:rPr>
              <a:t>               110 mg/L</a:t>
            </a:r>
          </a:p>
          <a:p>
            <a:pPr algn="ctr"/>
            <a:r>
              <a:rPr lang="en-US" sz="2000" b="1" dirty="0" err="1">
                <a:solidFill>
                  <a:srgbClr val="000000"/>
                </a:solidFill>
                <a:latin typeface="Karla" pitchFamily="2" charset="0"/>
              </a:rPr>
              <a:t>Q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Karla" pitchFamily="2" charset="0"/>
              </a:rPr>
              <a:t>uezac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Karla" pitchFamily="2" charset="0"/>
              </a:rPr>
              <a:t>            95 mg/L</a:t>
            </a:r>
            <a:br>
              <a:rPr lang="en-US" sz="2000" b="1" i="0" dirty="0">
                <a:solidFill>
                  <a:srgbClr val="000000"/>
                </a:solidFill>
                <a:effectLst/>
                <a:latin typeface="Karla" pitchFamily="2" charset="0"/>
              </a:rPr>
            </a:br>
            <a:r>
              <a:rPr lang="en-US" sz="2000" b="1" dirty="0" err="1">
                <a:solidFill>
                  <a:srgbClr val="000000"/>
                </a:solidFill>
                <a:latin typeface="Karla" pitchFamily="2" charset="0"/>
              </a:rPr>
              <a:t>B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Karla" pitchFamily="2" charset="0"/>
              </a:rPr>
              <a:t>adoit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Karla" pitchFamily="2" charset="0"/>
              </a:rPr>
              <a:t>               85  mg/L</a:t>
            </a:r>
          </a:p>
          <a:p>
            <a:pPr algn="ctr"/>
            <a:r>
              <a:rPr lang="en-US" sz="2000" b="1" dirty="0" err="1">
                <a:solidFill>
                  <a:srgbClr val="000000"/>
                </a:solidFill>
                <a:latin typeface="Karla" pitchFamily="2" charset="0"/>
              </a:rPr>
              <a:t>Contrex</a:t>
            </a:r>
            <a:r>
              <a:rPr lang="en-US" sz="2000" b="1" dirty="0">
                <a:solidFill>
                  <a:srgbClr val="000000"/>
                </a:solidFill>
                <a:latin typeface="Karla" pitchFamily="2" charset="0"/>
              </a:rPr>
              <a:t>            84 mg/L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Karla" pitchFamily="2" charset="0"/>
              </a:rPr>
              <a:t>San Pellegrino     56 mg/L</a:t>
            </a:r>
          </a:p>
          <a:p>
            <a:pPr algn="ctr"/>
            <a:endParaRPr lang="fr-FR" sz="2000" b="1" dirty="0"/>
          </a:p>
        </p:txBody>
      </p:sp>
      <p:cxnSp>
        <p:nvCxnSpPr>
          <p:cNvPr id="8" name="Connecteur droit 2">
            <a:extLst>
              <a:ext uri="{FF2B5EF4-FFF2-40B4-BE49-F238E27FC236}">
                <a16:creationId xmlns:a16="http://schemas.microsoft.com/office/drawing/2014/main" id="{108EBB75-D757-4895-9647-EE031E7F716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8473" y="949394"/>
            <a:ext cx="9144000" cy="4586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09509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26E64A-A3DD-4D0D-992B-C90A3651A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0"/>
            <a:ext cx="8890782" cy="1142299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Arial Narrow" panose="020B0606020202030204" pitchFamily="34" charset="0"/>
              </a:rPr>
              <a:t>Si supplémentation, Bien choisir la forme de Magnésium : Toutes les formes ne sont pas équivalentes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….</a:t>
            </a:r>
            <a:endParaRPr lang="fr-FR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5E2EEC-BCE2-462B-9A34-2AB7135FF082}"/>
              </a:ext>
            </a:extLst>
          </p:cNvPr>
          <p:cNvSpPr txBox="1"/>
          <p:nvPr/>
        </p:nvSpPr>
        <p:spPr>
          <a:xfrm>
            <a:off x="1336538" y="2084851"/>
            <a:ext cx="7680853" cy="4907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1778" b="1" dirty="0">
                <a:solidFill>
                  <a:srgbClr val="2D2D2D"/>
                </a:solidFill>
              </a:rPr>
              <a:t>Les sels inorganiques </a:t>
            </a:r>
            <a:r>
              <a:rPr lang="fr-FR" sz="1778" dirty="0">
                <a:solidFill>
                  <a:srgbClr val="2D2D2D"/>
                </a:solidFill>
              </a:rPr>
              <a:t>(chlorure de magnésium, hydroxyde de magnésium, carbonates, sulfates …). </a:t>
            </a:r>
            <a:r>
              <a:rPr lang="fr-FR" sz="1778" b="1" dirty="0">
                <a:solidFill>
                  <a:srgbClr val="2D2D2D"/>
                </a:solidFill>
              </a:rPr>
              <a:t> </a:t>
            </a:r>
            <a:r>
              <a:rPr lang="fr-FR" sz="1778" dirty="0">
                <a:solidFill>
                  <a:srgbClr val="2D2D2D"/>
                </a:solidFill>
              </a:rPr>
              <a:t>sont généralement mal assimilés par l’organisme et à haute dose, peuvent être responsables d’accélération du transit, de diarrhées </a:t>
            </a:r>
          </a:p>
          <a:p>
            <a:pPr algn="l"/>
            <a:endParaRPr lang="fr-FR" sz="2844" dirty="0">
              <a:solidFill>
                <a:srgbClr val="2D2D2D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78" b="1" dirty="0">
                <a:solidFill>
                  <a:srgbClr val="2D2D2D"/>
                </a:solidFill>
              </a:rPr>
              <a:t>Les sels organiques sont mieux assimilés et mieux tolérés par l’organisme</a:t>
            </a:r>
            <a:r>
              <a:rPr lang="fr-FR" sz="1778" dirty="0">
                <a:solidFill>
                  <a:srgbClr val="2D2D2D"/>
                </a:solidFill>
              </a:rPr>
              <a:t> (</a:t>
            </a:r>
            <a:r>
              <a:rPr lang="fr-FR" sz="1778" b="1" i="1" dirty="0">
                <a:solidFill>
                  <a:srgbClr val="2D2D2D"/>
                </a:solidFill>
              </a:rPr>
              <a:t>citrate</a:t>
            </a:r>
            <a:r>
              <a:rPr lang="fr-FR" sz="1778" dirty="0">
                <a:solidFill>
                  <a:srgbClr val="2D2D2D"/>
                </a:solidFill>
              </a:rPr>
              <a:t>, malate, </a:t>
            </a:r>
            <a:r>
              <a:rPr lang="fr-FR" sz="1778" dirty="0" err="1">
                <a:solidFill>
                  <a:srgbClr val="2D2D2D"/>
                </a:solidFill>
              </a:rPr>
              <a:t>pidolate</a:t>
            </a:r>
            <a:r>
              <a:rPr lang="fr-FR" sz="1778" dirty="0">
                <a:solidFill>
                  <a:srgbClr val="2D2D2D"/>
                </a:solidFill>
              </a:rPr>
              <a:t>, </a:t>
            </a:r>
            <a:r>
              <a:rPr lang="fr-FR" sz="1778" b="1" i="1" dirty="0" err="1">
                <a:solidFill>
                  <a:srgbClr val="2D2D2D"/>
                </a:solidFill>
              </a:rPr>
              <a:t>glycerophosphates</a:t>
            </a:r>
            <a:r>
              <a:rPr lang="fr-FR" sz="1778" b="1" i="1" dirty="0">
                <a:solidFill>
                  <a:srgbClr val="2D2D2D"/>
                </a:solidFill>
              </a:rPr>
              <a:t>.</a:t>
            </a:r>
            <a:r>
              <a:rPr lang="fr-FR" sz="1778" dirty="0">
                <a:solidFill>
                  <a:srgbClr val="2D2D2D"/>
                </a:solidFill>
              </a:rPr>
              <a:t>.) mais  lactate et gluconate sont laxatifs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1778" dirty="0">
              <a:solidFill>
                <a:srgbClr val="2D2D2D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78" dirty="0">
                <a:solidFill>
                  <a:srgbClr val="2D2D2D"/>
                </a:solidFill>
              </a:rPr>
              <a:t> </a:t>
            </a:r>
            <a:r>
              <a:rPr lang="fr-FR" sz="1778" b="1" dirty="0">
                <a:solidFill>
                  <a:srgbClr val="2D2D2D"/>
                </a:solidFill>
              </a:rPr>
              <a:t>Les </a:t>
            </a:r>
            <a:r>
              <a:rPr lang="fr-FR" sz="1778" b="1" dirty="0" err="1">
                <a:solidFill>
                  <a:srgbClr val="2D2D2D"/>
                </a:solidFill>
              </a:rPr>
              <a:t>chelates</a:t>
            </a:r>
            <a:r>
              <a:rPr lang="fr-FR" sz="1778" b="1" dirty="0">
                <a:solidFill>
                  <a:srgbClr val="2D2D2D"/>
                </a:solidFill>
              </a:rPr>
              <a:t>: </a:t>
            </a:r>
            <a:r>
              <a:rPr lang="fr-FR" sz="1778" dirty="0">
                <a:solidFill>
                  <a:srgbClr val="2D2D2D"/>
                </a:solidFill>
              </a:rPr>
              <a:t>le </a:t>
            </a:r>
            <a:r>
              <a:rPr lang="fr-FR" sz="1778" dirty="0" err="1">
                <a:solidFill>
                  <a:srgbClr val="2D2D2D"/>
                </a:solidFill>
              </a:rPr>
              <a:t>bisglycinate</a:t>
            </a:r>
            <a:r>
              <a:rPr lang="fr-FR" sz="1778" dirty="0">
                <a:solidFill>
                  <a:srgbClr val="2D2D2D"/>
                </a:solidFill>
              </a:rPr>
              <a:t> , haute solubilité et transport par les canaux peptidiques mais son  goût est souvent peu apprécié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1778" dirty="0">
              <a:solidFill>
                <a:srgbClr val="2D2D2D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78" b="1" dirty="0">
                <a:solidFill>
                  <a:srgbClr val="2D2D2D"/>
                </a:solidFill>
              </a:rPr>
              <a:t> Les hydrolysats de protéines associés au Mg? </a:t>
            </a:r>
            <a:r>
              <a:rPr lang="fr-FR" sz="1778" dirty="0">
                <a:solidFill>
                  <a:srgbClr val="2D2D2D"/>
                </a:solidFill>
              </a:rPr>
              <a:t>sels </a:t>
            </a:r>
            <a:r>
              <a:rPr lang="fr-FR" sz="1778" dirty="0" err="1">
                <a:solidFill>
                  <a:srgbClr val="2D2D2D"/>
                </a:solidFill>
              </a:rPr>
              <a:t>amino</a:t>
            </a:r>
            <a:r>
              <a:rPr lang="fr-FR" sz="1778" dirty="0">
                <a:solidFill>
                  <a:srgbClr val="2D2D2D"/>
                </a:solidFill>
              </a:rPr>
              <a:t>-complexés? Pas d’études cliniques validées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1778" b="1" dirty="0">
              <a:solidFill>
                <a:srgbClr val="2D2D2D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78" b="1" dirty="0">
                <a:solidFill>
                  <a:srgbClr val="2D2D2D"/>
                </a:solidFill>
              </a:rPr>
              <a:t>Le Magnésium marin?? </a:t>
            </a:r>
            <a:r>
              <a:rPr lang="fr-FR" sz="1778" dirty="0">
                <a:solidFill>
                  <a:srgbClr val="2D2D2D"/>
                </a:solidFill>
              </a:rPr>
              <a:t>forme majoritairement « oxyde de Mg », peu soluble, peu absorbée; aucune étude scientifique,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A5EDDB6-F8C2-4009-9F7E-579B8EFABD80}"/>
              </a:ext>
            </a:extLst>
          </p:cNvPr>
          <p:cNvCxnSpPr>
            <a:cxnSpLocks/>
          </p:cNvCxnSpPr>
          <p:nvPr/>
        </p:nvCxnSpPr>
        <p:spPr>
          <a:xfrm>
            <a:off x="-18256" y="870606"/>
            <a:ext cx="918051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E92B8371-673B-436E-9C6B-5A5908444D56}"/>
              </a:ext>
            </a:extLst>
          </p:cNvPr>
          <p:cNvSpPr txBox="1"/>
          <p:nvPr/>
        </p:nvSpPr>
        <p:spPr>
          <a:xfrm>
            <a:off x="1519237" y="898116"/>
            <a:ext cx="6208690" cy="1186735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778" b="1" dirty="0">
                <a:solidFill>
                  <a:srgbClr val="2D2D2D"/>
                </a:solidFill>
              </a:rPr>
              <a:t>De l’association Magnésium + ion dépend l’efficacité de la supplémentation :</a:t>
            </a:r>
          </a:p>
          <a:p>
            <a:pPr algn="ctr"/>
            <a:r>
              <a:rPr lang="fr-FR" sz="1778" b="1" dirty="0"/>
              <a:t>3 critères: solubilité, biodisponibilité et tolérance digestive</a:t>
            </a:r>
          </a:p>
        </p:txBody>
      </p:sp>
    </p:spTree>
    <p:extLst>
      <p:ext uri="{BB962C8B-B14F-4D97-AF65-F5344CB8AC3E}">
        <p14:creationId xmlns:p14="http://schemas.microsoft.com/office/powerpoint/2010/main" val="2871615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63C98F9-9731-4FFB-85D7-CA6D3A891847}"/>
              </a:ext>
            </a:extLst>
          </p:cNvPr>
          <p:cNvSpPr txBox="1"/>
          <p:nvPr/>
        </p:nvSpPr>
        <p:spPr>
          <a:xfrm>
            <a:off x="91502" y="1060737"/>
            <a:ext cx="8704967" cy="4469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fr-FR" altLang="fr-FR" sz="1778" b="1" u="sng" dirty="0">
                <a:solidFill>
                  <a:srgbClr val="002060"/>
                </a:solidFill>
              </a:rPr>
              <a:t>Mécanisme: </a:t>
            </a:r>
          </a:p>
          <a:p>
            <a:pPr marL="304804" indent="-304804">
              <a:buFontTx/>
              <a:buChar char="-"/>
            </a:pPr>
            <a:r>
              <a:rPr lang="fr-FR" altLang="fr-FR" sz="1778" dirty="0">
                <a:solidFill>
                  <a:srgbClr val="002060"/>
                </a:solidFill>
              </a:rPr>
              <a:t>Régulateur du système nerveux (dopamine, </a:t>
            </a:r>
            <a:r>
              <a:rPr lang="fr-FR" altLang="fr-FR" sz="1778" dirty="0" err="1">
                <a:solidFill>
                  <a:srgbClr val="002060"/>
                </a:solidFill>
              </a:rPr>
              <a:t>nor-adrénaline</a:t>
            </a:r>
            <a:r>
              <a:rPr lang="fr-FR" altLang="fr-FR" sz="1778" dirty="0">
                <a:solidFill>
                  <a:srgbClr val="002060"/>
                </a:solidFill>
              </a:rPr>
              <a:t>, sérotonine, GABA)</a:t>
            </a:r>
          </a:p>
          <a:p>
            <a:pPr marL="304804" indent="-304804">
              <a:buFontTx/>
              <a:buChar char="-"/>
            </a:pPr>
            <a:r>
              <a:rPr lang="fr-FR" altLang="fr-FR" sz="1778" dirty="0">
                <a:solidFill>
                  <a:srgbClr val="002060"/>
                </a:solidFill>
              </a:rPr>
              <a:t>Favorise la captation du Mg par la cellule</a:t>
            </a:r>
          </a:p>
          <a:p>
            <a:pPr marL="304804" indent="-304804">
              <a:buFontTx/>
              <a:buChar char="-"/>
            </a:pPr>
            <a:r>
              <a:rPr lang="fr-FR" sz="1778" dirty="0"/>
              <a:t>Facteur indispensable à la synthèse de cystéine, précurseur de la taurine</a:t>
            </a:r>
          </a:p>
          <a:p>
            <a:pPr eaLnBrk="1" hangingPunct="1"/>
            <a:r>
              <a:rPr lang="fr-FR" altLang="fr-FR" sz="1778" dirty="0">
                <a:solidFill>
                  <a:srgbClr val="002060"/>
                </a:solidFill>
              </a:rPr>
              <a:t>      </a:t>
            </a:r>
          </a:p>
          <a:p>
            <a:pPr eaLnBrk="1" hangingPunct="1"/>
            <a:r>
              <a:rPr lang="fr-FR" altLang="fr-FR" sz="1778" b="1" u="sng" dirty="0">
                <a:solidFill>
                  <a:srgbClr val="002060"/>
                </a:solidFill>
              </a:rPr>
              <a:t>Impact du  déficit en Vit B6</a:t>
            </a:r>
          </a:p>
          <a:p>
            <a:pPr eaLnBrk="1" hangingPunct="1"/>
            <a:r>
              <a:rPr lang="fr-FR" altLang="fr-FR" sz="1778" dirty="0">
                <a:solidFill>
                  <a:srgbClr val="002060"/>
                </a:solidFill>
              </a:rPr>
              <a:t>       - il est associé à  des syndrome dépressifs</a:t>
            </a:r>
          </a:p>
          <a:p>
            <a:r>
              <a:rPr lang="fr-FR" sz="1778" dirty="0"/>
              <a:t>        - il diminue la production de taurine via l’inhibition de la formation de  cystéine </a:t>
            </a:r>
          </a:p>
          <a:p>
            <a:pPr eaLnBrk="1" hangingPunct="1"/>
            <a:endParaRPr lang="fr-FR" altLang="fr-FR" sz="1778" dirty="0">
              <a:solidFill>
                <a:srgbClr val="002060"/>
              </a:solidFill>
            </a:endParaRPr>
          </a:p>
          <a:p>
            <a:pPr eaLnBrk="1" hangingPunct="1"/>
            <a:r>
              <a:rPr lang="fr-FR" altLang="fr-FR" sz="1778" b="1" dirty="0">
                <a:solidFill>
                  <a:srgbClr val="002060"/>
                </a:solidFill>
              </a:rPr>
              <a:t>Essai clinique sur population saine stressée</a:t>
            </a:r>
          </a:p>
          <a:p>
            <a:pPr eaLnBrk="1" hangingPunct="1"/>
            <a:r>
              <a:rPr lang="fr-FR" altLang="fr-FR" sz="1422" b="1" i="1" dirty="0">
                <a:solidFill>
                  <a:srgbClr val="FF0000"/>
                </a:solidFill>
              </a:rPr>
              <a:t>Noah L et al.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Effect</a:t>
            </a:r>
            <a:r>
              <a:rPr lang="fr-FR" altLang="fr-FR" sz="1422" b="1" i="1" dirty="0">
                <a:solidFill>
                  <a:srgbClr val="FF0000"/>
                </a:solidFill>
              </a:rPr>
              <a:t> of Mg and Vit B6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supplementation</a:t>
            </a:r>
            <a:r>
              <a:rPr lang="fr-FR" altLang="fr-FR" sz="1422" b="1" i="1" dirty="0">
                <a:solidFill>
                  <a:srgbClr val="FF0000"/>
                </a:solidFill>
              </a:rPr>
              <a:t> on mental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health</a:t>
            </a:r>
            <a:r>
              <a:rPr lang="fr-FR" altLang="fr-FR" sz="1422" b="1" i="1" dirty="0">
                <a:solidFill>
                  <a:srgbClr val="FF0000"/>
                </a:solidFill>
              </a:rPr>
              <a:t> and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quality</a:t>
            </a:r>
            <a:r>
              <a:rPr lang="fr-FR" altLang="fr-FR" sz="1422" b="1" i="1" dirty="0">
                <a:solidFill>
                  <a:srgbClr val="FF0000"/>
                </a:solidFill>
              </a:rPr>
              <a:t> of life in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stressed</a:t>
            </a:r>
            <a:r>
              <a:rPr lang="fr-FR" altLang="fr-FR" sz="1422" b="1" i="1" dirty="0">
                <a:solidFill>
                  <a:srgbClr val="FF0000"/>
                </a:solidFill>
              </a:rPr>
              <a:t>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healthy</a:t>
            </a:r>
            <a:r>
              <a:rPr lang="fr-FR" altLang="fr-FR" sz="1422" b="1" i="1" dirty="0">
                <a:solidFill>
                  <a:srgbClr val="FF0000"/>
                </a:solidFill>
              </a:rPr>
              <a:t>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adults</a:t>
            </a:r>
            <a:r>
              <a:rPr lang="fr-FR" altLang="fr-FR" sz="1422" b="1" i="1" dirty="0">
                <a:solidFill>
                  <a:srgbClr val="FF0000"/>
                </a:solidFill>
              </a:rPr>
              <a:t>: Post hoc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analysis</a:t>
            </a:r>
            <a:r>
              <a:rPr lang="fr-FR" altLang="fr-FR" sz="1422" b="1" i="1" dirty="0">
                <a:solidFill>
                  <a:srgbClr val="FF0000"/>
                </a:solidFill>
              </a:rPr>
              <a:t> of a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randomized</a:t>
            </a:r>
            <a:r>
              <a:rPr lang="fr-FR" altLang="fr-FR" sz="1422" b="1" i="1" dirty="0">
                <a:solidFill>
                  <a:srgbClr val="FF0000"/>
                </a:solidFill>
              </a:rPr>
              <a:t>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controlled</a:t>
            </a:r>
            <a:r>
              <a:rPr lang="fr-FR" altLang="fr-FR" sz="1422" b="1" i="1" dirty="0">
                <a:solidFill>
                  <a:srgbClr val="FF0000"/>
                </a:solidFill>
              </a:rPr>
              <a:t> trial . Stress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Healthy</a:t>
            </a:r>
            <a:r>
              <a:rPr lang="fr-FR" altLang="fr-FR" sz="1422" b="1" i="1" dirty="0">
                <a:solidFill>
                  <a:srgbClr val="FF0000"/>
                </a:solidFill>
              </a:rPr>
              <a:t>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adults</a:t>
            </a:r>
            <a:r>
              <a:rPr lang="fr-FR" altLang="fr-FR" sz="1422" b="1" i="1" dirty="0">
                <a:solidFill>
                  <a:srgbClr val="FF0000"/>
                </a:solidFill>
              </a:rPr>
              <a:t> : Post hoc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analysis</a:t>
            </a:r>
            <a:r>
              <a:rPr lang="fr-FR" altLang="fr-FR" sz="1422" b="1" i="1" dirty="0">
                <a:solidFill>
                  <a:srgbClr val="FF0000"/>
                </a:solidFill>
              </a:rPr>
              <a:t> of a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randomised</a:t>
            </a:r>
            <a:r>
              <a:rPr lang="fr-FR" altLang="fr-FR" sz="1422" b="1" i="1" dirty="0">
                <a:solidFill>
                  <a:srgbClr val="FF0000"/>
                </a:solidFill>
              </a:rPr>
              <a:t>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controlled</a:t>
            </a:r>
            <a:r>
              <a:rPr lang="fr-FR" altLang="fr-FR" sz="1422" b="1" i="1" dirty="0">
                <a:solidFill>
                  <a:srgbClr val="FF0000"/>
                </a:solidFill>
              </a:rPr>
              <a:t> trial. Stress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Health</a:t>
            </a:r>
            <a:r>
              <a:rPr lang="fr-FR" altLang="fr-FR" sz="1422" b="1" i="1" dirty="0">
                <a:solidFill>
                  <a:srgbClr val="FF0000"/>
                </a:solidFill>
              </a:rPr>
              <a:t>, 2021, 16 April</a:t>
            </a:r>
          </a:p>
          <a:p>
            <a:pPr eaLnBrk="1" hangingPunct="1"/>
            <a:endParaRPr lang="fr-FR" altLang="fr-FR" sz="1422" b="1" i="1" dirty="0">
              <a:solidFill>
                <a:srgbClr val="FF0000"/>
              </a:solidFill>
            </a:endParaRPr>
          </a:p>
          <a:p>
            <a:pPr eaLnBrk="1" hangingPunct="1"/>
            <a:r>
              <a:rPr lang="fr-FR" altLang="fr-FR" sz="1778" b="1" dirty="0"/>
              <a:t>Essai clinique  sur population stressée avec déficit en Magnésium </a:t>
            </a:r>
          </a:p>
          <a:p>
            <a:pPr eaLnBrk="1" hangingPunct="1"/>
            <a:r>
              <a:rPr lang="fr-FR" altLang="fr-FR" sz="1422" b="1" i="1" dirty="0">
                <a:solidFill>
                  <a:srgbClr val="FF0000"/>
                </a:solidFill>
              </a:rPr>
              <a:t>Pouteau E et al.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Superiority</a:t>
            </a:r>
            <a:r>
              <a:rPr lang="fr-FR" altLang="fr-FR" sz="1422" b="1" i="1" dirty="0">
                <a:solidFill>
                  <a:srgbClr val="FF0000"/>
                </a:solidFill>
              </a:rPr>
              <a:t> of Mg and Vit B6 over Mg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alone</a:t>
            </a:r>
            <a:r>
              <a:rPr lang="fr-FR" altLang="fr-FR" sz="1422" b="1" i="1" dirty="0">
                <a:solidFill>
                  <a:srgbClr val="FF0000"/>
                </a:solidFill>
              </a:rPr>
              <a:t> on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severe</a:t>
            </a:r>
            <a:r>
              <a:rPr lang="fr-FR" altLang="fr-FR" sz="1422" b="1" i="1" dirty="0">
                <a:solidFill>
                  <a:srgbClr val="FF0000"/>
                </a:solidFill>
              </a:rPr>
              <a:t> stress in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healthy</a:t>
            </a:r>
            <a:r>
              <a:rPr lang="fr-FR" altLang="fr-FR" sz="1422" b="1" i="1" dirty="0">
                <a:solidFill>
                  <a:srgbClr val="FF0000"/>
                </a:solidFill>
              </a:rPr>
              <a:t>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adults</a:t>
            </a:r>
            <a:r>
              <a:rPr lang="fr-FR" altLang="fr-FR" sz="1422" b="1" i="1" dirty="0">
                <a:solidFill>
                  <a:srgbClr val="FF0000"/>
                </a:solidFill>
              </a:rPr>
              <a:t>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with</a:t>
            </a:r>
            <a:r>
              <a:rPr lang="fr-FR" altLang="fr-FR" sz="1422" b="1" i="1" dirty="0">
                <a:solidFill>
                  <a:srgbClr val="FF0000"/>
                </a:solidFill>
              </a:rPr>
              <a:t>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low</a:t>
            </a:r>
            <a:r>
              <a:rPr lang="fr-FR" altLang="fr-FR" sz="1422" b="1" i="1" dirty="0">
                <a:solidFill>
                  <a:srgbClr val="FF0000"/>
                </a:solidFill>
              </a:rPr>
              <a:t>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magnesemia</a:t>
            </a:r>
            <a:r>
              <a:rPr lang="fr-FR" altLang="fr-FR" sz="1422" b="1" i="1" dirty="0">
                <a:solidFill>
                  <a:srgbClr val="FF0000"/>
                </a:solidFill>
              </a:rPr>
              <a:t>: a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randomized</a:t>
            </a:r>
            <a:r>
              <a:rPr lang="fr-FR" altLang="fr-FR" sz="1422" b="1" i="1" dirty="0">
                <a:solidFill>
                  <a:srgbClr val="FF0000"/>
                </a:solidFill>
              </a:rPr>
              <a:t>, single blind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clinical</a:t>
            </a:r>
            <a:r>
              <a:rPr lang="fr-FR" altLang="fr-FR" sz="1422" b="1" i="1" dirty="0">
                <a:solidFill>
                  <a:srgbClr val="FF0000"/>
                </a:solidFill>
              </a:rPr>
              <a:t> trial. </a:t>
            </a:r>
            <a:r>
              <a:rPr lang="fr-FR" altLang="fr-FR" sz="1422" b="1" i="1" dirty="0" err="1">
                <a:solidFill>
                  <a:srgbClr val="FF0000"/>
                </a:solidFill>
              </a:rPr>
              <a:t>PLoSOne</a:t>
            </a:r>
            <a:r>
              <a:rPr lang="fr-FR" altLang="fr-FR" sz="1422" b="1" i="1" dirty="0">
                <a:solidFill>
                  <a:srgbClr val="FF0000"/>
                </a:solidFill>
              </a:rPr>
              <a:t> 2018, 13(12):e02208454</a:t>
            </a:r>
            <a:r>
              <a:rPr lang="fr-FR" altLang="fr-FR" sz="1778" dirty="0">
                <a:solidFill>
                  <a:srgbClr val="002060"/>
                </a:solidFill>
              </a:rPr>
              <a:t>                              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2E2B51-6ADB-4AFB-B0B6-ADB61BBD0585}"/>
              </a:ext>
            </a:extLst>
          </p:cNvPr>
          <p:cNvSpPr txBox="1"/>
          <p:nvPr/>
        </p:nvSpPr>
        <p:spPr>
          <a:xfrm>
            <a:off x="438505" y="112970"/>
            <a:ext cx="8768974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fr-FR" altLang="fr-FR" sz="21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La vitamine B6: La vitamine B6 et le Mg sont étroitement liés</a:t>
            </a:r>
            <a:endParaRPr lang="fr-FR" altLang="fr-FR" sz="2133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9B27C01-4974-4907-8EDB-5CBFC45B74B8}"/>
              </a:ext>
            </a:extLst>
          </p:cNvPr>
          <p:cNvCxnSpPr/>
          <p:nvPr/>
        </p:nvCxnSpPr>
        <p:spPr>
          <a:xfrm>
            <a:off x="169455" y="702058"/>
            <a:ext cx="8128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FA54148-DB0C-450A-B722-E7148C8F5E9E}"/>
              </a:ext>
            </a:extLst>
          </p:cNvPr>
          <p:cNvSpPr txBox="1"/>
          <p:nvPr/>
        </p:nvSpPr>
        <p:spPr>
          <a:xfrm>
            <a:off x="1947709" y="5605242"/>
            <a:ext cx="4571493" cy="74879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04804" indent="-304804">
              <a:buFontTx/>
              <a:buChar char="-"/>
            </a:pPr>
            <a:r>
              <a:rPr lang="fr-FR" altLang="fr-FR" sz="2133" b="1" dirty="0">
                <a:solidFill>
                  <a:srgbClr val="002060"/>
                </a:solidFill>
              </a:rPr>
              <a:t>Supériorité  </a:t>
            </a:r>
            <a:r>
              <a:rPr lang="fr-FR" altLang="fr-FR" sz="2133" b="1" dirty="0" err="1">
                <a:solidFill>
                  <a:srgbClr val="002060"/>
                </a:solidFill>
              </a:rPr>
              <a:t>Mg+Vit</a:t>
            </a:r>
            <a:r>
              <a:rPr lang="fr-FR" altLang="fr-FR" sz="2133" b="1" dirty="0">
                <a:solidFill>
                  <a:srgbClr val="002060"/>
                </a:solidFill>
              </a:rPr>
              <a:t> B6 sur Mg seul</a:t>
            </a:r>
            <a:endParaRPr lang="fr-FR" altLang="fr-FR" sz="2133" b="1" dirty="0"/>
          </a:p>
        </p:txBody>
      </p:sp>
    </p:spTree>
    <p:extLst>
      <p:ext uri="{BB962C8B-B14F-4D97-AF65-F5344CB8AC3E}">
        <p14:creationId xmlns:p14="http://schemas.microsoft.com/office/powerpoint/2010/main" val="1374743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576" y="1862668"/>
            <a:ext cx="7704856" cy="2159000"/>
          </a:xfrm>
          <a:prstGeom prst="rect">
            <a:avLst/>
          </a:prstGeom>
          <a:solidFill>
            <a:srgbClr val="FDEADA">
              <a:alpha val="50196"/>
            </a:srgbClr>
          </a:solidFill>
          <a:ln>
            <a:solidFill>
              <a:srgbClr val="002060"/>
            </a:solidFill>
          </a:ln>
        </p:spPr>
        <p:txBody>
          <a:bodyPr/>
          <a:lstStyle/>
          <a:p>
            <a:pPr>
              <a:spcBef>
                <a:spcPts val="600"/>
              </a:spcBef>
              <a:defRPr/>
            </a:pPr>
            <a:br>
              <a:rPr lang="fr-FR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fr-FR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conclusion ,</a:t>
            </a:r>
            <a:br>
              <a:rPr lang="fr-FR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FR" sz="2800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1" descr="C:\Users\Anne Marie Roussel\Documents\images\Complement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4740" y="4605350"/>
            <a:ext cx="1563077" cy="1176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84" y="357554"/>
            <a:ext cx="2071702" cy="1223670"/>
          </a:xfrm>
          <a:prstGeom prst="rect">
            <a:avLst/>
          </a:prstGeom>
        </p:spPr>
      </p:pic>
      <p:pic>
        <p:nvPicPr>
          <p:cNvPr id="5" name="Picture 1" descr="C:\Users\Anne Marie Roussel\Documents\probiotiqu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2478" y="443480"/>
            <a:ext cx="1428760" cy="1159075"/>
          </a:xfrm>
          <a:prstGeom prst="rect">
            <a:avLst/>
          </a:prstGeom>
          <a:noFill/>
        </p:spPr>
      </p:pic>
      <p:pic>
        <p:nvPicPr>
          <p:cNvPr id="6" name="Picture 2" descr="C:\Users\Anne Marie Roussel\Documents\images\omega3Q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2320" y="593794"/>
            <a:ext cx="1516684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0846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oubles du comportement alimentaire - Sophrologie &amp; Hypnose - 31,  Haute-Garonne, Toulouse, Castanet">
            <a:extLst>
              <a:ext uri="{FF2B5EF4-FFF2-40B4-BE49-F238E27FC236}">
                <a16:creationId xmlns:a16="http://schemas.microsoft.com/office/drawing/2014/main" id="{59D2DBCA-7519-42AD-AFE6-8B1554AF3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57288"/>
            <a:ext cx="85725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EF5DA9-99F9-493D-904E-B8CB0B1CCDB5}"/>
              </a:ext>
            </a:extLst>
          </p:cNvPr>
          <p:cNvSpPr/>
          <p:nvPr/>
        </p:nvSpPr>
        <p:spPr>
          <a:xfrm>
            <a:off x="337038" y="1157286"/>
            <a:ext cx="8572499" cy="4543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3B363EE-64B2-4C33-9743-763815C62D08}"/>
              </a:ext>
            </a:extLst>
          </p:cNvPr>
          <p:cNvCxnSpPr>
            <a:cxnSpLocks/>
          </p:cNvCxnSpPr>
          <p:nvPr/>
        </p:nvCxnSpPr>
        <p:spPr>
          <a:xfrm>
            <a:off x="169455" y="702058"/>
            <a:ext cx="897454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0BBCB2E2-B1D7-4F1C-A99D-048527A93A73}"/>
              </a:ext>
            </a:extLst>
          </p:cNvPr>
          <p:cNvSpPr txBox="1"/>
          <p:nvPr/>
        </p:nvSpPr>
        <p:spPr>
          <a:xfrm>
            <a:off x="511126" y="-75021"/>
            <a:ext cx="7929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Stress et alimentation: Un engrenage dangereux </a:t>
            </a:r>
          </a:p>
        </p:txBody>
      </p:sp>
    </p:spTree>
    <p:extLst>
      <p:ext uri="{BB962C8B-B14F-4D97-AF65-F5344CB8AC3E}">
        <p14:creationId xmlns:p14="http://schemas.microsoft.com/office/powerpoint/2010/main" val="133007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576262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100"/>
              </a:lnSpc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Définition du stress</a:t>
            </a:r>
            <a:endParaRPr lang="fr-FR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Rectangle 3"/>
          <p:cNvSpPr txBox="1">
            <a:spLocks/>
          </p:cNvSpPr>
          <p:nvPr/>
        </p:nvSpPr>
        <p:spPr bwMode="auto">
          <a:xfrm>
            <a:off x="395288" y="836613"/>
            <a:ext cx="86407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819150" indent="-36195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002060"/>
                </a:solidFill>
              </a:rPr>
              <a:t>"</a:t>
            </a:r>
            <a:r>
              <a:rPr lang="fr-FR" altLang="fr-FR" sz="2000" b="1" dirty="0" err="1">
                <a:solidFill>
                  <a:srgbClr val="002060"/>
                </a:solidFill>
              </a:rPr>
              <a:t>Stingere</a:t>
            </a:r>
            <a:r>
              <a:rPr lang="fr-FR" altLang="fr-FR" sz="2000" b="1" dirty="0">
                <a:solidFill>
                  <a:srgbClr val="002060"/>
                </a:solidFill>
              </a:rPr>
              <a:t>"</a:t>
            </a:r>
            <a:r>
              <a:rPr lang="fr-FR" altLang="fr-FR" sz="2000" dirty="0">
                <a:solidFill>
                  <a:srgbClr val="002060"/>
                </a:solidFill>
              </a:rPr>
              <a:t> </a:t>
            </a:r>
            <a:r>
              <a:rPr lang="fr-FR" altLang="fr-FR" sz="2000" b="1" dirty="0">
                <a:solidFill>
                  <a:srgbClr val="002060"/>
                </a:solidFill>
              </a:rPr>
              <a:t>= serrer, "</a:t>
            </a:r>
            <a:r>
              <a:rPr lang="fr-FR" altLang="fr-FR" sz="2000" b="1" dirty="0" err="1">
                <a:solidFill>
                  <a:srgbClr val="002060"/>
                </a:solidFill>
              </a:rPr>
              <a:t>stressus</a:t>
            </a:r>
            <a:r>
              <a:rPr lang="fr-FR" altLang="fr-FR" sz="2000" b="1" dirty="0">
                <a:solidFill>
                  <a:srgbClr val="002060"/>
                </a:solidFill>
              </a:rPr>
              <a:t>" = serré.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002060"/>
                </a:solidFill>
              </a:rPr>
              <a:t>"Stress" est un mot issu de la Physique 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ð"/>
            </a:pPr>
            <a:r>
              <a:rPr lang="fr-FR" altLang="fr-FR" sz="2000" b="1" i="1" dirty="0">
                <a:solidFill>
                  <a:srgbClr val="002060"/>
                </a:solidFill>
              </a:rPr>
              <a:t>"</a:t>
            </a:r>
            <a:r>
              <a:rPr lang="fr-FR" altLang="fr-FR" sz="2000" b="1" i="1" u="sng" dirty="0">
                <a:solidFill>
                  <a:srgbClr val="002060"/>
                </a:solidFill>
              </a:rPr>
              <a:t>contrainte </a:t>
            </a:r>
            <a:r>
              <a:rPr lang="fr-FR" altLang="fr-FR" sz="2000" b="1" i="1" dirty="0">
                <a:solidFill>
                  <a:srgbClr val="002060"/>
                </a:solidFill>
              </a:rPr>
              <a:t>subie par un matériau</a:t>
            </a:r>
            <a:r>
              <a:rPr lang="fr-FR" altLang="fr-FR" sz="1800" b="1" i="1" dirty="0">
                <a:solidFill>
                  <a:srgbClr val="002060"/>
                </a:solidFill>
              </a:rPr>
              <a:t>"</a:t>
            </a:r>
          </a:p>
        </p:txBody>
      </p:sp>
      <p:sp>
        <p:nvSpPr>
          <p:cNvPr id="16389" name="Rectangle 3"/>
          <p:cNvSpPr txBox="1">
            <a:spLocks/>
          </p:cNvSpPr>
          <p:nvPr/>
        </p:nvSpPr>
        <p:spPr bwMode="auto">
          <a:xfrm>
            <a:off x="395288" y="2133600"/>
            <a:ext cx="846299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61950" indent="-36195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002060"/>
                </a:solidFill>
              </a:rPr>
              <a:t>Syndrome général d’adaptation au stress (Hans </a:t>
            </a:r>
            <a:r>
              <a:rPr lang="fr-FR" altLang="fr-FR" sz="2000" b="1" dirty="0" err="1">
                <a:solidFill>
                  <a:srgbClr val="002060"/>
                </a:solidFill>
              </a:rPr>
              <a:t>Seylie</a:t>
            </a:r>
            <a:r>
              <a:rPr lang="fr-FR" altLang="fr-FR" sz="2000" b="1" dirty="0">
                <a:solidFill>
                  <a:srgbClr val="002060"/>
                </a:solidFill>
              </a:rPr>
              <a:t>, 1935)  : </a:t>
            </a:r>
          </a:p>
          <a:p>
            <a:pPr marL="630238" lvl="2" indent="0">
              <a:spcBef>
                <a:spcPts val="600"/>
              </a:spcBef>
            </a:pPr>
            <a:r>
              <a:rPr lang="fr-FR" altLang="fr-FR" sz="2000" b="1" dirty="0">
                <a:solidFill>
                  <a:schemeClr val="accent2">
                    <a:lumMod val="50000"/>
                  </a:schemeClr>
                </a:solidFill>
              </a:rPr>
              <a:t>Changement brutal survenant dans les habitudes d'une personne jusque là bien équilibrée, et susceptible de provoquer des altérations psychiques et somatiques.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003366"/>
                </a:solidFill>
              </a:rPr>
              <a:t>Différents niveaux de stress</a:t>
            </a:r>
          </a:p>
          <a:p>
            <a:pPr lvl="1">
              <a:spcBef>
                <a:spcPts val="1200"/>
              </a:spcBef>
            </a:pPr>
            <a:endParaRPr lang="fr-FR" altLang="fr-FR" sz="1800" b="1" i="1" dirty="0">
              <a:solidFill>
                <a:srgbClr val="800000"/>
              </a:solidFill>
            </a:endParaRPr>
          </a:p>
        </p:txBody>
      </p:sp>
      <p:sp>
        <p:nvSpPr>
          <p:cNvPr id="16390" name="Rectangle 3"/>
          <p:cNvSpPr txBox="1">
            <a:spLocks/>
          </p:cNvSpPr>
          <p:nvPr/>
        </p:nvSpPr>
        <p:spPr bwMode="auto">
          <a:xfrm>
            <a:off x="395288" y="4038826"/>
            <a:ext cx="51133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61950" indent="-36195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002060"/>
                </a:solidFill>
              </a:rPr>
              <a:t>Situation d'impasse : </a:t>
            </a:r>
            <a:r>
              <a:rPr lang="fr-FR" altLang="fr-FR" sz="2000" b="1" dirty="0">
                <a:solidFill>
                  <a:srgbClr val="A50021"/>
                </a:solidFill>
              </a:rPr>
              <a:t>'</a:t>
            </a:r>
            <a:r>
              <a:rPr lang="fr-FR" altLang="fr-FR" sz="2000" b="1" i="1" dirty="0" err="1">
                <a:solidFill>
                  <a:srgbClr val="A50021"/>
                </a:solidFill>
              </a:rPr>
              <a:t>burn</a:t>
            </a:r>
            <a:r>
              <a:rPr lang="fr-FR" altLang="fr-FR" sz="2000" b="1" i="1" dirty="0">
                <a:solidFill>
                  <a:srgbClr val="A50021"/>
                </a:solidFill>
              </a:rPr>
              <a:t> out</a:t>
            </a:r>
            <a:r>
              <a:rPr lang="fr-FR" altLang="fr-FR" sz="1800" b="1" i="1" dirty="0">
                <a:solidFill>
                  <a:srgbClr val="A50021"/>
                </a:solidFill>
              </a:rPr>
              <a:t>'</a:t>
            </a:r>
          </a:p>
        </p:txBody>
      </p:sp>
      <p:pic>
        <p:nvPicPr>
          <p:cNvPr id="8" name="Picture 2" descr="Je veux améliorer mon stress, c'est ma Priorité Santé ! | Pharmacie  Principale">
            <a:extLst>
              <a:ext uri="{FF2B5EF4-FFF2-40B4-BE49-F238E27FC236}">
                <a16:creationId xmlns:a16="http://schemas.microsoft.com/office/drawing/2014/main" id="{C11117B0-007C-41E9-884E-50ACD082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69" y="3382108"/>
            <a:ext cx="47625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6675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/>
          </p:cNvSpPr>
          <p:nvPr>
            <p:ph type="title" idx="4294967295"/>
          </p:nvPr>
        </p:nvSpPr>
        <p:spPr>
          <a:xfrm>
            <a:off x="0" y="60312"/>
            <a:ext cx="9144000" cy="56040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nutriments antistress à privilégier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auto">
          <a:xfrm>
            <a:off x="827088" y="1160463"/>
            <a:ext cx="2592387" cy="72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solidFill>
                  <a:srgbClr val="800000"/>
                </a:solidFill>
                <a:latin typeface="Arial Narrow" pitchFamily="34" charset="0"/>
              </a:rPr>
              <a:t>Baisse de l'énergie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solidFill>
                  <a:schemeClr val="tx1"/>
                </a:solidFill>
                <a:latin typeface="Arial Narrow" pitchFamily="34" charset="0"/>
              </a:rPr>
              <a:t>fatigue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95288" y="3087688"/>
            <a:ext cx="2808287" cy="79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solidFill>
                  <a:srgbClr val="A50021"/>
                </a:solidFill>
                <a:latin typeface="Arial Narrow" pitchFamily="34" charset="0"/>
              </a:rPr>
              <a:t>Inflammation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solidFill>
                  <a:schemeClr val="tx1"/>
                </a:solidFill>
                <a:latin typeface="Arial Narrow" pitchFamily="34" charset="0"/>
              </a:rPr>
              <a:t>Ulcères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solidFill>
                  <a:schemeClr val="tx1"/>
                </a:solidFill>
                <a:latin typeface="Arial Narrow" pitchFamily="34" charset="0"/>
              </a:rPr>
              <a:t>Douleurs articulaires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66246" y="4843985"/>
            <a:ext cx="2519362" cy="792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solidFill>
                  <a:srgbClr val="A50021"/>
                </a:solidFill>
                <a:latin typeface="Arial Narrow" pitchFamily="34" charset="0"/>
              </a:rPr>
              <a:t>Insulinorésistance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solidFill>
                  <a:schemeClr val="tx1"/>
                </a:solidFill>
                <a:latin typeface="Arial Narrow" pitchFamily="34" charset="0"/>
              </a:rPr>
              <a:t>Surpoids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solidFill>
                  <a:schemeClr val="tx1"/>
                </a:solidFill>
                <a:latin typeface="Arial Narrow" pitchFamily="34" charset="0"/>
              </a:rPr>
              <a:t>Risque cognitif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957888" y="908050"/>
            <a:ext cx="2341562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solidFill>
                  <a:srgbClr val="A50021"/>
                </a:solidFill>
                <a:latin typeface="Arial Narrow" pitchFamily="34" charset="0"/>
              </a:rPr>
              <a:t>Excitabilité musculaire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solidFill>
                  <a:schemeClr val="tx1"/>
                </a:solidFill>
                <a:latin typeface="Arial Narrow" pitchFamily="34" charset="0"/>
              </a:rPr>
              <a:t>Crampes, douleurs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084888" y="2889250"/>
            <a:ext cx="2663825" cy="1044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solidFill>
                  <a:srgbClr val="A50021"/>
                </a:solidFill>
                <a:latin typeface="Arial Narrow" pitchFamily="34" charset="0"/>
              </a:rPr>
              <a:t>Altération des neuromédiateurs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solidFill>
                  <a:schemeClr val="tx1"/>
                </a:solidFill>
                <a:latin typeface="Arial Narrow" pitchFamily="34" charset="0"/>
              </a:rPr>
              <a:t>Anxiété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solidFill>
                  <a:schemeClr val="tx1"/>
                </a:solidFill>
                <a:latin typeface="Arial Narrow" pitchFamily="34" charset="0"/>
              </a:rPr>
              <a:t>Troubles du sommeil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30902" y="4852458"/>
            <a:ext cx="2808288" cy="900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solidFill>
                  <a:srgbClr val="A50021"/>
                </a:solidFill>
                <a:latin typeface="Arial Narrow" pitchFamily="34" charset="0"/>
              </a:rPr>
              <a:t>Agression vasculaire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solidFill>
                  <a:schemeClr val="tx1"/>
                </a:solidFill>
                <a:latin typeface="Arial Narrow" pitchFamily="34" charset="0"/>
              </a:rPr>
              <a:t>Risques de maladies cardiovasculaires</a:t>
            </a:r>
          </a:p>
        </p:txBody>
      </p:sp>
      <p:sp>
        <p:nvSpPr>
          <p:cNvPr id="14" name="Pentagone 13"/>
          <p:cNvSpPr/>
          <p:nvPr/>
        </p:nvSpPr>
        <p:spPr bwMode="auto">
          <a:xfrm flipH="1">
            <a:off x="827088" y="1844675"/>
            <a:ext cx="2592387" cy="719138"/>
          </a:xfrm>
          <a:prstGeom prst="homePlate">
            <a:avLst>
              <a:gd name="adj" fmla="val 0"/>
            </a:avLst>
          </a:prstGeom>
          <a:solidFill>
            <a:srgbClr val="CCFF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fr-FR" sz="1800" b="1" dirty="0">
                <a:solidFill>
                  <a:schemeClr val="accent3">
                    <a:lumMod val="25000"/>
                  </a:schemeClr>
                </a:solidFill>
                <a:latin typeface="Arial Narrow" pitchFamily="34" charset="0"/>
              </a:rPr>
              <a:t>Magnésium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1800" b="1" dirty="0">
                <a:solidFill>
                  <a:schemeClr val="accent3">
                    <a:lumMod val="25000"/>
                  </a:schemeClr>
                </a:solidFill>
                <a:latin typeface="Arial Narrow" pitchFamily="34" charset="0"/>
              </a:rPr>
              <a:t>Vitamines B, C,D</a:t>
            </a:r>
          </a:p>
        </p:txBody>
      </p:sp>
      <p:sp>
        <p:nvSpPr>
          <p:cNvPr id="15" name="Pentagone 14"/>
          <p:cNvSpPr/>
          <p:nvPr/>
        </p:nvSpPr>
        <p:spPr bwMode="auto">
          <a:xfrm flipH="1">
            <a:off x="395288" y="3860800"/>
            <a:ext cx="2808287" cy="720725"/>
          </a:xfrm>
          <a:prstGeom prst="homePlate">
            <a:avLst>
              <a:gd name="adj" fmla="val 0"/>
            </a:avLst>
          </a:prstGeom>
          <a:solidFill>
            <a:srgbClr val="CCFF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endParaRPr lang="fr-FR" sz="1800" b="1" dirty="0">
              <a:solidFill>
                <a:schemeClr val="accent3">
                  <a:lumMod val="25000"/>
                </a:schemeClr>
              </a:solidFill>
              <a:latin typeface="Arial Narrow" pitchFamily="34" charset="0"/>
            </a:endParaRPr>
          </a:p>
          <a:p>
            <a:pPr algn="ctr">
              <a:lnSpc>
                <a:spcPts val="1800"/>
              </a:lnSpc>
              <a:defRPr/>
            </a:pPr>
            <a:r>
              <a:rPr lang="fr-FR" sz="1800" b="1" dirty="0">
                <a:solidFill>
                  <a:schemeClr val="accent3">
                    <a:lumMod val="25000"/>
                  </a:schemeClr>
                </a:solidFill>
                <a:latin typeface="Arial Narrow" pitchFamily="34" charset="0"/>
              </a:rPr>
              <a:t>Magnésium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1800" b="1" dirty="0">
                <a:solidFill>
                  <a:schemeClr val="accent3">
                    <a:lumMod val="25000"/>
                  </a:schemeClr>
                </a:solidFill>
                <a:latin typeface="Arial Narrow" pitchFamily="34" charset="0"/>
              </a:rPr>
              <a:t>Omega 3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1800" b="1" dirty="0" err="1">
                <a:solidFill>
                  <a:schemeClr val="accent3">
                    <a:lumMod val="25000"/>
                  </a:schemeClr>
                </a:solidFill>
                <a:latin typeface="Arial Narrow" pitchFamily="34" charset="0"/>
              </a:rPr>
              <a:t>Flavonoides</a:t>
            </a:r>
            <a:endParaRPr lang="fr-FR" sz="1800" b="1" dirty="0">
              <a:solidFill>
                <a:schemeClr val="accent3">
                  <a:lumMod val="25000"/>
                </a:schemeClr>
              </a:solidFill>
              <a:latin typeface="Arial Narrow" pitchFamily="34" charset="0"/>
            </a:endParaRPr>
          </a:p>
          <a:p>
            <a:pPr algn="ctr">
              <a:lnSpc>
                <a:spcPts val="1800"/>
              </a:lnSpc>
              <a:defRPr/>
            </a:pPr>
            <a:endParaRPr lang="fr-FR" sz="1800" b="1" dirty="0">
              <a:solidFill>
                <a:schemeClr val="accent3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Pentagone 15"/>
          <p:cNvSpPr/>
          <p:nvPr/>
        </p:nvSpPr>
        <p:spPr bwMode="auto">
          <a:xfrm flipH="1">
            <a:off x="858307" y="5636148"/>
            <a:ext cx="2527300" cy="840852"/>
          </a:xfrm>
          <a:prstGeom prst="homePlate">
            <a:avLst>
              <a:gd name="adj" fmla="val 0"/>
            </a:avLst>
          </a:prstGeom>
          <a:solidFill>
            <a:srgbClr val="CCFF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fr-FR" sz="1800" b="1" dirty="0">
                <a:solidFill>
                  <a:schemeClr val="accent3">
                    <a:lumMod val="25000"/>
                  </a:schemeClr>
                </a:solidFill>
                <a:latin typeface="Arial Narrow" pitchFamily="34" charset="0"/>
              </a:rPr>
              <a:t>Flavonoïdes, 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1800" b="1" dirty="0">
                <a:solidFill>
                  <a:schemeClr val="accent3">
                    <a:lumMod val="25000"/>
                  </a:schemeClr>
                </a:solidFill>
                <a:latin typeface="Arial Narrow" pitchFamily="34" charset="0"/>
              </a:rPr>
              <a:t>Omega3</a:t>
            </a:r>
          </a:p>
        </p:txBody>
      </p:sp>
      <p:sp>
        <p:nvSpPr>
          <p:cNvPr id="17" name="Pentagone 16"/>
          <p:cNvSpPr/>
          <p:nvPr/>
        </p:nvSpPr>
        <p:spPr bwMode="auto">
          <a:xfrm flipH="1">
            <a:off x="5940425" y="1844675"/>
            <a:ext cx="2376488" cy="647700"/>
          </a:xfrm>
          <a:prstGeom prst="homePlate">
            <a:avLst>
              <a:gd name="adj" fmla="val 0"/>
            </a:avLst>
          </a:prstGeom>
          <a:solidFill>
            <a:srgbClr val="CCFF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fr-FR" sz="1800" b="1" dirty="0">
                <a:solidFill>
                  <a:schemeClr val="accent3">
                    <a:lumMod val="25000"/>
                  </a:schemeClr>
                </a:solidFill>
                <a:latin typeface="Arial Narrow" pitchFamily="34" charset="0"/>
              </a:rPr>
              <a:t>Magnésium</a:t>
            </a:r>
          </a:p>
        </p:txBody>
      </p:sp>
      <p:sp>
        <p:nvSpPr>
          <p:cNvPr id="18" name="Pentagone 17"/>
          <p:cNvSpPr/>
          <p:nvPr/>
        </p:nvSpPr>
        <p:spPr bwMode="auto">
          <a:xfrm flipH="1">
            <a:off x="6084888" y="3932238"/>
            <a:ext cx="2663825" cy="719137"/>
          </a:xfrm>
          <a:prstGeom prst="homePlate">
            <a:avLst>
              <a:gd name="adj" fmla="val 0"/>
            </a:avLst>
          </a:prstGeom>
          <a:solidFill>
            <a:srgbClr val="CCFF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fr-FR" sz="1800" b="1" dirty="0">
                <a:solidFill>
                  <a:srgbClr val="00006A"/>
                </a:solidFill>
                <a:latin typeface="Arial Narrow" pitchFamily="34" charset="0"/>
              </a:rPr>
              <a:t>Vitamines B, Mg, </a:t>
            </a:r>
            <a:r>
              <a:rPr lang="fr-FR" sz="1800" b="1" dirty="0" err="1">
                <a:solidFill>
                  <a:srgbClr val="00006A"/>
                </a:solidFill>
                <a:latin typeface="Arial Narrow" pitchFamily="34" charset="0"/>
              </a:rPr>
              <a:t>polyphenols</a:t>
            </a:r>
            <a:endParaRPr lang="fr-FR" sz="1800" b="1" dirty="0">
              <a:solidFill>
                <a:srgbClr val="00006A"/>
              </a:solidFill>
              <a:latin typeface="Arial Narrow" pitchFamily="34" charset="0"/>
            </a:endParaRPr>
          </a:p>
        </p:txBody>
      </p:sp>
      <p:sp>
        <p:nvSpPr>
          <p:cNvPr id="19" name="Pentagone 18"/>
          <p:cNvSpPr/>
          <p:nvPr/>
        </p:nvSpPr>
        <p:spPr bwMode="auto">
          <a:xfrm flipH="1">
            <a:off x="5930899" y="5716057"/>
            <a:ext cx="2809875" cy="837143"/>
          </a:xfrm>
          <a:prstGeom prst="homePlate">
            <a:avLst>
              <a:gd name="adj" fmla="val 0"/>
            </a:avLst>
          </a:prstGeom>
          <a:solidFill>
            <a:srgbClr val="CCFF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fr-FR" sz="1800" b="1" dirty="0">
                <a:solidFill>
                  <a:srgbClr val="00006A"/>
                </a:solidFill>
                <a:latin typeface="Arial Narrow" pitchFamily="34" charset="0"/>
              </a:rPr>
              <a:t>Flavonoïdes, 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1800" b="1" dirty="0">
                <a:solidFill>
                  <a:srgbClr val="00006A"/>
                </a:solidFill>
                <a:latin typeface="Arial Narrow" pitchFamily="34" charset="0"/>
              </a:rPr>
              <a:t>Omega 3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1800" b="1" dirty="0">
                <a:solidFill>
                  <a:srgbClr val="00006A"/>
                </a:solidFill>
                <a:latin typeface="Arial Narrow" pitchFamily="34" charset="0"/>
              </a:rPr>
              <a:t>Vitamine B9, B6, B12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830" y="742540"/>
            <a:ext cx="2071702" cy="1223670"/>
          </a:xfrm>
          <a:prstGeom prst="rect">
            <a:avLst/>
          </a:prstGeom>
        </p:spPr>
      </p:pic>
      <p:pic>
        <p:nvPicPr>
          <p:cNvPr id="7169" name="Picture 1" descr="C:\Users\Anne Marie Roussel\Documents\probiotiqu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3996" y="2007204"/>
            <a:ext cx="1428760" cy="1159075"/>
          </a:xfrm>
          <a:prstGeom prst="rect">
            <a:avLst/>
          </a:prstGeom>
          <a:noFill/>
        </p:spPr>
      </p:pic>
      <p:pic>
        <p:nvPicPr>
          <p:cNvPr id="21" name="Picture 2" descr="C:\Users\Anne Marie Roussel\Documents\images\omega3Q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04" y="620713"/>
            <a:ext cx="1516684" cy="1000132"/>
          </a:xfrm>
          <a:prstGeom prst="rect">
            <a:avLst/>
          </a:prstGeom>
          <a:noFill/>
        </p:spPr>
      </p:pic>
      <p:pic>
        <p:nvPicPr>
          <p:cNvPr id="23" name="Picture 1" descr="C:\Users\Anne Marie Roussel\Documents\images\Complement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4782" y="5919363"/>
            <a:ext cx="1127798" cy="84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0950A211-7DA4-4651-92A8-F91CDDCA09FD}"/>
              </a:ext>
            </a:extLst>
          </p:cNvPr>
          <p:cNvSpPr txBox="1"/>
          <p:nvPr/>
        </p:nvSpPr>
        <p:spPr>
          <a:xfrm>
            <a:off x="3440779" y="3734561"/>
            <a:ext cx="2519362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fr-FR" sz="1800" b="1" dirty="0">
                <a:solidFill>
                  <a:srgbClr val="00006A"/>
                </a:solidFill>
                <a:latin typeface="Arial Narrow" pitchFamily="34" charset="0"/>
              </a:rPr>
              <a:t>Fibres, </a:t>
            </a:r>
            <a:r>
              <a:rPr lang="fr-FR" sz="1800" b="1" dirty="0" err="1">
                <a:solidFill>
                  <a:srgbClr val="00006A"/>
                </a:solidFill>
                <a:latin typeface="Arial Narrow" pitchFamily="34" charset="0"/>
              </a:rPr>
              <a:t>polyphenols</a:t>
            </a:r>
            <a:r>
              <a:rPr lang="fr-FR" sz="1800" b="1" dirty="0">
                <a:solidFill>
                  <a:srgbClr val="00006A"/>
                </a:solidFill>
                <a:latin typeface="Arial Narrow" pitchFamily="34" charset="0"/>
              </a:rPr>
              <a:t>,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1800" b="1" dirty="0">
                <a:solidFill>
                  <a:srgbClr val="00006A"/>
                </a:solidFill>
                <a:latin typeface="Arial Narrow" pitchFamily="34" charset="0"/>
              </a:rPr>
              <a:t>Probiotiques et </a:t>
            </a:r>
            <a:r>
              <a:rPr lang="fr-FR" sz="1800" b="1" dirty="0" err="1">
                <a:solidFill>
                  <a:srgbClr val="00006A"/>
                </a:solidFill>
                <a:latin typeface="Arial Narrow" pitchFamily="34" charset="0"/>
              </a:rPr>
              <a:t>postbiotiques</a:t>
            </a:r>
            <a:r>
              <a:rPr lang="fr-FR" sz="1800" b="1" dirty="0">
                <a:solidFill>
                  <a:srgbClr val="00006A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7F6D82C-F38C-4736-9458-BECBED94C7A4}"/>
              </a:ext>
            </a:extLst>
          </p:cNvPr>
          <p:cNvSpPr txBox="1"/>
          <p:nvPr/>
        </p:nvSpPr>
        <p:spPr>
          <a:xfrm>
            <a:off x="3752954" y="3173421"/>
            <a:ext cx="1871454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solidFill>
                  <a:srgbClr val="A50021"/>
                </a:solidFill>
                <a:latin typeface="Arial Narrow" pitchFamily="34" charset="0"/>
              </a:rPr>
              <a:t>Altération 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solidFill>
                  <a:srgbClr val="A50021"/>
                </a:solidFill>
                <a:latin typeface="Arial Narrow" pitchFamily="34" charset="0"/>
              </a:rPr>
              <a:t>du microbiote</a:t>
            </a:r>
          </a:p>
        </p:txBody>
      </p:sp>
      <p:pic>
        <p:nvPicPr>
          <p:cNvPr id="3074" name="Picture 2" descr="Quels sont les aliments riches en fibres ? | La Vie Naturelle">
            <a:extLst>
              <a:ext uri="{FF2B5EF4-FFF2-40B4-BE49-F238E27FC236}">
                <a16:creationId xmlns:a16="http://schemas.microsoft.com/office/drawing/2014/main" id="{079BAC89-2B99-4F78-AFC8-B5FE20778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72" y="4671481"/>
            <a:ext cx="1824936" cy="10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809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ne Marie Roussel\Documents\colombe.png">
            <a:extLst>
              <a:ext uri="{FF2B5EF4-FFF2-40B4-BE49-F238E27FC236}">
                <a16:creationId xmlns:a16="http://schemas.microsoft.com/office/drawing/2014/main" id="{B98F0017-CC08-4224-9B39-1D34D4DB1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3637546" cy="24203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71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576262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100"/>
              </a:lnSpc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syndrome général d'adaptation : 3 phases</a:t>
            </a:r>
            <a:endParaRPr lang="fr-FR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637159"/>
            <a:ext cx="9144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8"/>
          <p:cNvGrpSpPr>
            <a:grpSpLocks/>
          </p:cNvGrpSpPr>
          <p:nvPr/>
        </p:nvGrpSpPr>
        <p:grpSpPr bwMode="auto">
          <a:xfrm>
            <a:off x="6304" y="673614"/>
            <a:ext cx="9137696" cy="1079613"/>
            <a:chOff x="6175" y="673646"/>
            <a:chExt cx="9137827" cy="1079500"/>
          </a:xfrm>
        </p:grpSpPr>
        <p:sp>
          <p:nvSpPr>
            <p:cNvPr id="17413" name="Rectangle 3"/>
            <p:cNvSpPr txBox="1">
              <a:spLocks/>
            </p:cNvSpPr>
            <p:nvPr/>
          </p:nvSpPr>
          <p:spPr bwMode="auto">
            <a:xfrm>
              <a:off x="503240" y="785815"/>
              <a:ext cx="8640762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61950" indent="-361950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1200"/>
                </a:spcBef>
              </a:pPr>
              <a:endParaRPr lang="fr-FR" altLang="fr-FR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17414" name="Rectangle 3"/>
            <p:cNvSpPr txBox="1">
              <a:spLocks/>
            </p:cNvSpPr>
            <p:nvPr/>
          </p:nvSpPr>
          <p:spPr bwMode="auto">
            <a:xfrm>
              <a:off x="6175" y="673646"/>
              <a:ext cx="8640762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361950" indent="-361950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lvl="1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fr-FR" altLang="fr-FR" sz="1800" b="1" dirty="0">
                  <a:solidFill>
                    <a:srgbClr val="002060"/>
                  </a:solidFill>
                </a:rPr>
                <a:t>Phénomène d'adaptation de l'organisme qui permet de réagir aux agressions.</a:t>
              </a:r>
            </a:p>
            <a:p>
              <a:pPr lvl="1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fr-FR" altLang="fr-FR" sz="1800" b="1" dirty="0">
                  <a:solidFill>
                    <a:srgbClr val="002060"/>
                  </a:solidFill>
                </a:rPr>
                <a:t>Série de réactions hormonales, organiques, musculaires et somatiques. </a:t>
              </a:r>
            </a:p>
          </p:txBody>
        </p:sp>
      </p:grpSp>
      <p:pic>
        <p:nvPicPr>
          <p:cNvPr id="6146" name="Picture 2" descr="Stress aigu vs stress chronique : comment éviter de glisser dedans (même du  pied droit...) - Coralie Réflexologie Carpentras">
            <a:extLst>
              <a:ext uri="{FF2B5EF4-FFF2-40B4-BE49-F238E27FC236}">
                <a16:creationId xmlns:a16="http://schemas.microsoft.com/office/drawing/2014/main" id="{E77BF88C-82F5-4596-8311-B9B3CF7B8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3227"/>
            <a:ext cx="7315199" cy="399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81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43180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100"/>
              </a:lnSpc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I</a:t>
            </a:r>
            <a:endParaRPr lang="fr-FR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Rectangle 3"/>
          <p:cNvSpPr txBox="1">
            <a:spLocks/>
          </p:cNvSpPr>
          <p:nvPr/>
        </p:nvSpPr>
        <p:spPr bwMode="auto">
          <a:xfrm>
            <a:off x="0" y="692150"/>
            <a:ext cx="90360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47675" indent="-2667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3495675" indent="-2667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altLang="fr-FR" sz="2000" b="1" u="sng" dirty="0">
                <a:solidFill>
                  <a:srgbClr val="A50021"/>
                </a:solidFill>
                <a:latin typeface="Arial" panose="020B0604020202020204" pitchFamily="34" charset="0"/>
              </a:rPr>
              <a:t>L'alarme</a:t>
            </a:r>
            <a:r>
              <a:rPr lang="fr-FR" altLang="fr-FR" sz="2000" b="1" dirty="0">
                <a:solidFill>
                  <a:srgbClr val="A50021"/>
                </a:solidFill>
                <a:latin typeface="Arial" panose="020B0604020202020204" pitchFamily="34" charset="0"/>
              </a:rPr>
              <a:t> 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ð"/>
            </a:pPr>
            <a:r>
              <a:rPr lang="fr-FR" altLang="fr-FR" sz="1800" b="1" u="sng" dirty="0">
                <a:solidFill>
                  <a:srgbClr val="002060"/>
                </a:solidFill>
                <a:latin typeface="Arial" panose="020B0604020202020204" pitchFamily="34" charset="0"/>
              </a:rPr>
              <a:t>première réaction contre l'agression</a:t>
            </a:r>
            <a:r>
              <a:rPr lang="fr-FR" altLang="fr-FR" sz="1800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fr-FR" altLang="fr-FR" sz="1800" b="1" u="sng" dirty="0">
                <a:solidFill>
                  <a:srgbClr val="002060"/>
                </a:solidFill>
                <a:latin typeface="Arial" panose="020B0604020202020204" pitchFamily="34" charset="0"/>
              </a:rPr>
              <a:t>mobilisation des ressources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ð"/>
            </a:pPr>
            <a:r>
              <a:rPr lang="fr-FR" altLang="fr-FR" sz="1800" b="1" dirty="0">
                <a:solidFill>
                  <a:srgbClr val="002060"/>
                </a:solidFill>
                <a:latin typeface="Arial" panose="020B0604020202020204" pitchFamily="34" charset="0"/>
              </a:rPr>
              <a:t>réponse hormonale d'urgence : adrénaline, catécholamines.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ð"/>
            </a:pPr>
            <a:r>
              <a:rPr lang="fr-FR" altLang="fr-FR" sz="1800" b="1" dirty="0">
                <a:solidFill>
                  <a:srgbClr val="002060"/>
                </a:solidFill>
                <a:latin typeface="Arial" panose="020B0604020202020204" pitchFamily="34" charset="0"/>
              </a:rPr>
              <a:t>libération de glucose </a:t>
            </a:r>
          </a:p>
        </p:txBody>
      </p:sp>
      <p:sp>
        <p:nvSpPr>
          <p:cNvPr id="18438" name="Rectangle 3"/>
          <p:cNvSpPr txBox="1">
            <a:spLocks/>
          </p:cNvSpPr>
          <p:nvPr/>
        </p:nvSpPr>
        <p:spPr bwMode="auto">
          <a:xfrm>
            <a:off x="5253563" y="2712900"/>
            <a:ext cx="3600450" cy="1511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628650" indent="-36195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ts val="600"/>
              </a:spcBef>
              <a:buFont typeface="Wingdings" panose="05000000000000000000" pitchFamily="2" charset="2"/>
              <a:buChar char="ä"/>
            </a:pPr>
            <a:r>
              <a:rPr lang="fr-FR" altLang="fr-FR" sz="2000" b="1" dirty="0">
                <a:solidFill>
                  <a:srgbClr val="800000"/>
                </a:solidFill>
              </a:rPr>
              <a:t>fréquence cardiaque,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ä"/>
            </a:pPr>
            <a:r>
              <a:rPr lang="fr-FR" altLang="fr-FR" sz="2000" b="1" dirty="0">
                <a:solidFill>
                  <a:srgbClr val="800000"/>
                </a:solidFill>
              </a:rPr>
              <a:t>tension artérielle,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ä"/>
            </a:pPr>
            <a:r>
              <a:rPr lang="fr-FR" altLang="fr-FR" sz="2000" b="1" dirty="0">
                <a:solidFill>
                  <a:srgbClr val="800000"/>
                </a:solidFill>
              </a:rPr>
              <a:t>niveaux de vigilance,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ä"/>
            </a:pPr>
            <a:r>
              <a:rPr lang="fr-FR" altLang="fr-FR" sz="2000" b="1" dirty="0">
                <a:solidFill>
                  <a:srgbClr val="800000"/>
                </a:solidFill>
              </a:rPr>
              <a:t>température corporelle</a:t>
            </a:r>
          </a:p>
        </p:txBody>
      </p:sp>
      <p:sp>
        <p:nvSpPr>
          <p:cNvPr id="16" name="Rectangle 3"/>
          <p:cNvSpPr txBox="1">
            <a:spLocks/>
          </p:cNvSpPr>
          <p:nvPr/>
        </p:nvSpPr>
        <p:spPr bwMode="auto">
          <a:xfrm>
            <a:off x="357158" y="2714620"/>
            <a:ext cx="4525738" cy="22780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marL="0" lvl="1" algn="ctr" eaLnBrk="0" hangingPunct="0">
              <a:spcBef>
                <a:spcPts val="600"/>
              </a:spcBef>
              <a:tabLst>
                <a:tab pos="1971675" algn="l"/>
              </a:tabLst>
              <a:defRPr/>
            </a:pPr>
            <a:r>
              <a:rPr lang="fr-FR" sz="20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Objectifs :</a:t>
            </a:r>
          </a:p>
          <a:p>
            <a:pPr marL="357188" lvl="1" indent="-357188" eaLnBrk="0" hangingPunct="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971675" algn="l"/>
              </a:tabLst>
              <a:defRPr/>
            </a:pPr>
            <a:r>
              <a:rPr lang="fr-FR" sz="20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oxygénation des muscles, du cœur et du cerveau.</a:t>
            </a:r>
          </a:p>
          <a:p>
            <a:pPr marL="0" lvl="1" algn="ctr" eaLnBrk="0" hangingPunct="0">
              <a:spcBef>
                <a:spcPts val="600"/>
              </a:spcBef>
              <a:tabLst>
                <a:tab pos="1971675" algn="l"/>
              </a:tabLst>
              <a:defRPr/>
            </a:pPr>
            <a:endParaRPr lang="fr-FR" sz="2000" b="1" dirty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  <a:p>
            <a:pPr marL="342900" lvl="1" indent="-342900" eaLnBrk="0" hangingPunct="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971675" algn="l"/>
              </a:tabLst>
              <a:defRPr/>
            </a:pPr>
            <a:r>
              <a:rPr lang="fr-FR" sz="20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Augmentation de la force musculaire (faire face ou fuir)</a:t>
            </a:r>
          </a:p>
        </p:txBody>
      </p:sp>
      <p:pic>
        <p:nvPicPr>
          <p:cNvPr id="8194" name="Picture 2" descr="Anxiété septembre 2020">
            <a:extLst>
              <a:ext uri="{FF2B5EF4-FFF2-40B4-BE49-F238E27FC236}">
                <a16:creationId xmlns:a16="http://schemas.microsoft.com/office/drawing/2014/main" id="{C22E4236-D535-4BC0-867B-4975ED6D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83" y="4468471"/>
            <a:ext cx="2247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0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43180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100"/>
              </a:lnSpc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II</a:t>
            </a:r>
            <a:endParaRPr lang="fr-FR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Rectangle 3"/>
          <p:cNvSpPr txBox="1">
            <a:spLocks/>
          </p:cNvSpPr>
          <p:nvPr/>
        </p:nvSpPr>
        <p:spPr bwMode="auto">
          <a:xfrm>
            <a:off x="0" y="692150"/>
            <a:ext cx="90360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47675" indent="-2667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714375" indent="-2667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 sz="2400">
                <a:solidFill>
                  <a:srgbClr val="8CF4E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altLang="fr-FR" sz="2000" b="1" u="sng" dirty="0">
                <a:solidFill>
                  <a:srgbClr val="CC0000"/>
                </a:solidFill>
                <a:latin typeface="Arial" panose="020B0604020202020204" pitchFamily="34" charset="0"/>
              </a:rPr>
              <a:t>La résistance : phase d’adaptation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altLang="fr-FR" sz="1800" b="1" dirty="0">
                <a:solidFill>
                  <a:srgbClr val="002060"/>
                </a:solidFill>
                <a:latin typeface="Arial" panose="020B0604020202020204" pitchFamily="34" charset="0"/>
              </a:rPr>
              <a:t>L'agression persiste :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ð"/>
            </a:pPr>
            <a:r>
              <a:rPr lang="fr-FR" altLang="fr-FR" sz="1800" b="1" dirty="0">
                <a:solidFill>
                  <a:srgbClr val="002060"/>
                </a:solidFill>
                <a:latin typeface="Arial" panose="020B0604020202020204" pitchFamily="34" charset="0"/>
              </a:rPr>
              <a:t>sécrétion des glucocorticoïdes (</a:t>
            </a:r>
            <a:r>
              <a:rPr lang="fr-FR" altLang="fr-FR" sz="1800" b="1" dirty="0">
                <a:solidFill>
                  <a:srgbClr val="8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 </a:t>
            </a:r>
            <a:r>
              <a:rPr lang="fr-FR" altLang="fr-FR" sz="1800" b="1" dirty="0">
                <a:solidFill>
                  <a:srgbClr val="800000"/>
                </a:solidFill>
                <a:latin typeface="Arial" panose="020B0604020202020204" pitchFamily="34" charset="0"/>
              </a:rPr>
              <a:t>glycémie</a:t>
            </a:r>
            <a:r>
              <a:rPr lang="fr-FR" altLang="fr-FR" sz="1800" b="1" dirty="0">
                <a:solidFill>
                  <a:srgbClr val="002060"/>
                </a:solidFill>
                <a:latin typeface="Arial" panose="020B0604020202020204" pitchFamily="34" charset="0"/>
              </a:rPr>
              <a:t>), 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ð"/>
            </a:pPr>
            <a:r>
              <a:rPr lang="fr-FR" altLang="fr-FR" sz="1800" b="1" dirty="0">
                <a:solidFill>
                  <a:srgbClr val="002060"/>
                </a:solidFill>
                <a:latin typeface="Arial" panose="020B0604020202020204" pitchFamily="34" charset="0"/>
              </a:rPr>
              <a:t>sécrétion de dopamine, sérotonine, cortisol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ð"/>
            </a:pPr>
            <a:r>
              <a:rPr lang="fr-FR" altLang="fr-FR" sz="1800" b="1" dirty="0">
                <a:solidFill>
                  <a:srgbClr val="002060"/>
                </a:solidFill>
                <a:latin typeface="Arial" panose="020B0604020202020204" pitchFamily="34" charset="0"/>
              </a:rPr>
              <a:t>dépenses énergétiques très importantes.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42CC3F7C-1E6B-403E-B8A8-1EC5A307B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14" y="2897994"/>
            <a:ext cx="2649809" cy="11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5 trucs pour améliorer sa «résistance au stress» au boulot">
            <a:extLst>
              <a:ext uri="{FF2B5EF4-FFF2-40B4-BE49-F238E27FC236}">
                <a16:creationId xmlns:a16="http://schemas.microsoft.com/office/drawing/2014/main" id="{2106E30D-6BAE-47CD-A5E6-92AE5F580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" y="355969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7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43180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100"/>
              </a:lnSpc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III</a:t>
            </a:r>
            <a:endParaRPr lang="fr-FR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107950" y="928670"/>
            <a:ext cx="9036050" cy="3176986"/>
            <a:chOff x="215900" y="-665353"/>
            <a:chExt cx="9036050" cy="3177409"/>
          </a:xfrm>
        </p:grpSpPr>
        <p:sp>
          <p:nvSpPr>
            <p:cNvPr id="21509" name="Rectangle 3"/>
            <p:cNvSpPr txBox="1">
              <a:spLocks/>
            </p:cNvSpPr>
            <p:nvPr/>
          </p:nvSpPr>
          <p:spPr bwMode="auto">
            <a:xfrm>
              <a:off x="215900" y="-665353"/>
              <a:ext cx="9036050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80975" indent="-180975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447675" indent="-266700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714375" indent="-266700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990600" indent="-276225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fr-FR" altLang="fr-FR" sz="2000" b="1" u="sng" dirty="0">
                  <a:solidFill>
                    <a:srgbClr val="A50021"/>
                  </a:solidFill>
                  <a:latin typeface="Arial" panose="020B0604020202020204" pitchFamily="34" charset="0"/>
                </a:rPr>
                <a:t>L'épuisement </a:t>
              </a:r>
              <a:r>
                <a:rPr lang="fr-FR" altLang="fr-FR" sz="2000" b="1" dirty="0">
                  <a:solidFill>
                    <a:srgbClr val="A50021"/>
                  </a:solidFill>
                  <a:latin typeface="Arial" panose="020B0604020202020204" pitchFamily="34" charset="0"/>
                </a:rPr>
                <a:t>:</a:t>
              </a:r>
              <a:endParaRPr lang="fr-FR" altLang="fr-FR" sz="18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  <a:p>
              <a:pPr lvl="2">
                <a:spcBef>
                  <a:spcPts val="600"/>
                </a:spcBef>
                <a:buFont typeface="Wingdings" panose="05000000000000000000" pitchFamily="2" charset="2"/>
                <a:buChar char="v"/>
              </a:pPr>
              <a:r>
                <a:rPr lang="fr-FR" altLang="fr-FR" sz="1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Baisse de la dopamine, de la sérotonine, du Mg, </a:t>
              </a:r>
            </a:p>
            <a:p>
              <a:pPr lvl="2">
                <a:spcBef>
                  <a:spcPts val="600"/>
                </a:spcBef>
                <a:buFont typeface="Wingdings" panose="05000000000000000000" pitchFamily="2" charset="2"/>
                <a:buChar char="v"/>
              </a:pPr>
              <a:r>
                <a:rPr lang="fr-FR" altLang="fr-FR" sz="1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Epuisement énergétique</a:t>
              </a:r>
            </a:p>
            <a:p>
              <a:pPr lvl="2">
                <a:spcBef>
                  <a:spcPts val="600"/>
                </a:spcBef>
                <a:buFont typeface="Wingdings" panose="05000000000000000000" pitchFamily="2" charset="2"/>
                <a:buChar char="v"/>
              </a:pPr>
              <a:r>
                <a:rPr lang="fr-FR" altLang="fr-FR" sz="1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Dysfonctionnement des récepteurs du système nerveux central :</a:t>
              </a:r>
            </a:p>
            <a:p>
              <a:pPr lvl="3">
                <a:spcBef>
                  <a:spcPts val="600"/>
                </a:spcBef>
                <a:buFont typeface="Wingdings" panose="05000000000000000000" pitchFamily="2" charset="2"/>
                <a:buChar char="ð"/>
              </a:pPr>
              <a:r>
                <a:rPr lang="fr-FR" altLang="fr-FR" sz="1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rupture de l'équilibre cellulaire,</a:t>
              </a:r>
            </a:p>
            <a:p>
              <a:pPr lvl="3">
                <a:spcBef>
                  <a:spcPts val="600"/>
                </a:spcBef>
                <a:buFont typeface="Wingdings" panose="05000000000000000000" pitchFamily="2" charset="2"/>
                <a:buChar char="ð"/>
              </a:pPr>
              <a:r>
                <a:rPr lang="fr-FR" altLang="fr-FR" sz="1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altérations métaboliques et fonctionnelles.</a:t>
              </a:r>
            </a:p>
          </p:txBody>
        </p:sp>
        <p:sp>
          <p:nvSpPr>
            <p:cNvPr id="21510" name="Rectangle 3"/>
            <p:cNvSpPr txBox="1">
              <a:spLocks/>
            </p:cNvSpPr>
            <p:nvPr/>
          </p:nvSpPr>
          <p:spPr bwMode="auto">
            <a:xfrm>
              <a:off x="2083903" y="1668982"/>
              <a:ext cx="5192094" cy="8430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361950" indent="-361950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71675" algn="l"/>
                </a:tabLst>
                <a:defRPr sz="2400">
                  <a:solidFill>
                    <a:srgbClr val="8CF4EA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lvl="1">
                <a:spcBef>
                  <a:spcPts val="600"/>
                </a:spcBef>
                <a:buFont typeface="Wingdings" panose="05000000000000000000" pitchFamily="2" charset="2"/>
                <a:buChar char="ð"/>
              </a:pPr>
              <a:r>
                <a:rPr lang="fr-FR" altLang="fr-FR" sz="2000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Fatigue, dépression, anxiété.</a:t>
              </a:r>
            </a:p>
            <a:p>
              <a:pPr lvl="1">
                <a:spcBef>
                  <a:spcPts val="600"/>
                </a:spcBef>
                <a:buFont typeface="Wingdings" panose="05000000000000000000" pitchFamily="2" charset="2"/>
                <a:buChar char="ð"/>
              </a:pPr>
              <a:r>
                <a:rPr lang="fr-FR" altLang="fr-FR" sz="2000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Burn out.</a:t>
              </a:r>
            </a:p>
          </p:txBody>
        </p:sp>
      </p:grpSp>
      <p:pic>
        <p:nvPicPr>
          <p:cNvPr id="76801" name="Picture 1" descr="C:\Users\Anne Marie Roussel\Documents\cor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3335" y="4402201"/>
            <a:ext cx="2628900" cy="1743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266" name="Picture 2" descr="Stress, épuisement professionnel : les professions soignantes en crise •  Ekilibre">
            <a:extLst>
              <a:ext uri="{FF2B5EF4-FFF2-40B4-BE49-F238E27FC236}">
                <a16:creationId xmlns:a16="http://schemas.microsoft.com/office/drawing/2014/main" id="{2466379E-5D55-47DA-BC39-95D7626DC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90" y="46723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413284"/>
      </p:ext>
    </p:extLst>
  </p:cSld>
  <p:clrMapOvr>
    <a:masterClrMapping/>
  </p:clrMapOvr>
</p:sld>
</file>

<file path=ppt/theme/theme1.xml><?xml version="1.0" encoding="utf-8"?>
<a:theme xmlns:a="http://schemas.openxmlformats.org/drawingml/2006/main" name="C'est le nouveau masque !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C'est le nouveau masque !</Template>
  <TotalTime>8334</TotalTime>
  <Words>2918</Words>
  <Application>Microsoft Office PowerPoint</Application>
  <PresentationFormat>Affichage à l'écran (4:3)</PresentationFormat>
  <Paragraphs>396</Paragraphs>
  <Slides>51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63" baseType="lpstr">
      <vt:lpstr>Arial</vt:lpstr>
      <vt:lpstr>Arial</vt:lpstr>
      <vt:lpstr>Arial Narrow</vt:lpstr>
      <vt:lpstr>Calibri</vt:lpstr>
      <vt:lpstr>Courier New</vt:lpstr>
      <vt:lpstr>Karla</vt:lpstr>
      <vt:lpstr>Merriweather</vt:lpstr>
      <vt:lpstr>Open Sans Light</vt:lpstr>
      <vt:lpstr>Open Sans Semibold</vt:lpstr>
      <vt:lpstr>Roboto</vt:lpstr>
      <vt:lpstr>Wingdings</vt:lpstr>
      <vt:lpstr>C'est le nouveau masque !</vt:lpstr>
      <vt:lpstr>Présentation PowerPoint</vt:lpstr>
      <vt:lpstr>Un problème sanitaire, social  et économique </vt:lpstr>
      <vt:lpstr>Présentation PowerPoint</vt:lpstr>
      <vt:lpstr>Présentation PowerPoint</vt:lpstr>
      <vt:lpstr>Définition du stress</vt:lpstr>
      <vt:lpstr>Le syndrome général d'adaptation : 3 phases</vt:lpstr>
      <vt:lpstr>Phase I</vt:lpstr>
      <vt:lpstr>Phase II</vt:lpstr>
      <vt:lpstr>Phase III</vt:lpstr>
      <vt:lpstr>Présentation PowerPoint</vt:lpstr>
      <vt:lpstr>Présentation PowerPoint</vt:lpstr>
      <vt:lpstr>Nutrition et stress:  Les erreurs  alimentaires à corriger</vt:lpstr>
      <vt:lpstr>Les erreurs alimentaires augmentent la vulnérabilité au stress et à l'anxiété (1)</vt:lpstr>
      <vt:lpstr>Les erreurs alimentaires augmentent la vulnérabilité au stress et à l'anxiété (2)</vt:lpstr>
      <vt:lpstr> A l’inverse, le stress favorise des déséquilibres alimentaires </vt:lpstr>
      <vt:lpstr>En résumé:</vt:lpstr>
      <vt:lpstr>Conséquences du stress sur tout l'organisme</vt:lpstr>
      <vt:lpstr>Présentation PowerPoint</vt:lpstr>
      <vt:lpstr>le stress augmente le risque d’ostéoporose</vt:lpstr>
      <vt:lpstr> le stress impacte notre horloge biologique : il  raccourcit les télomères et donc notre durée de vie</vt:lpstr>
      <vt:lpstr>Quelle protection nutritionnelle contre le stress? </vt:lpstr>
      <vt:lpstr>Présentation PowerPoint</vt:lpstr>
      <vt:lpstr>Les fibres sont indispensables dans  la formation intestinale d’acides gras à chaine courte  « anti stress »</vt:lpstr>
      <vt:lpstr> Stress et fatigue chronique : bénéfices des probiotiques</vt:lpstr>
      <vt:lpstr>Présentation PowerPoint</vt:lpstr>
      <vt:lpstr>Les flavonoïdes des polyphenols  entretiennent la  neurogénèse</vt:lpstr>
      <vt:lpstr>Les flavonoïdes  bloquent la monoamine oxydase et protègent la serotonine  :  exemple de la quercétine et de la rutine</vt:lpstr>
      <vt:lpstr>Les flavonoïdes du cacao et du thé : antistress naturels mécanismes d’action </vt:lpstr>
      <vt:lpstr>Présentation PowerPoint</vt:lpstr>
      <vt:lpstr>Et aussi les OPC de raisins  dans un rôle inattendu… </vt:lpstr>
      <vt:lpstr>Présentation PowerPoint</vt:lpstr>
      <vt:lpstr>Les Acides gras oméga 3 LC</vt:lpstr>
      <vt:lpstr>Présentation PowerPoint</vt:lpstr>
      <vt:lpstr>Les vitamines du groupe B</vt:lpstr>
      <vt:lpstr>Les vitamines B sont nécessaires à la synthèse des neuromédiateurs </vt:lpstr>
      <vt:lpstr>Présentation PowerPoint</vt:lpstr>
      <vt:lpstr>Supplémentation en vitamines du groupe B et stress au travail</vt:lpstr>
      <vt:lpstr>Et le Magnésium : une valeur sure…mais des déficits fréquents </vt:lpstr>
      <vt:lpstr>Présentation PowerPoint</vt:lpstr>
      <vt:lpstr>Présentation PowerPoint</vt:lpstr>
      <vt:lpstr>Présentation PowerPoint</vt:lpstr>
      <vt:lpstr>Les causes nutritionnelles de déficit  en magnésium</vt:lpstr>
      <vt:lpstr>Présentation PowerPoint</vt:lpstr>
      <vt:lpstr>Présentation PowerPoint</vt:lpstr>
      <vt:lpstr>Présentation PowerPoint</vt:lpstr>
      <vt:lpstr>Si supplémentation, Bien choisir la forme de Magnésium : Toutes les formes ne sont pas équivalentes….</vt:lpstr>
      <vt:lpstr>Présentation PowerPoint</vt:lpstr>
      <vt:lpstr>  En conclusion , </vt:lpstr>
      <vt:lpstr>Présentation PowerPoint</vt:lpstr>
      <vt:lpstr>les nutriments antistress à privilégier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ACIDES GRAS OMEGA 6 ET OMEGA 3 : CES GRAISSES QUI NOUS VEULENT DU BIEN …</dc:title>
  <dc:creator>Anne Marie Roussel</dc:creator>
  <cp:lastModifiedBy>Claude Roussel</cp:lastModifiedBy>
  <cp:revision>622</cp:revision>
  <dcterms:created xsi:type="dcterms:W3CDTF">2007-10-08T07:05:23Z</dcterms:created>
  <dcterms:modified xsi:type="dcterms:W3CDTF">2022-04-10T14:38:12Z</dcterms:modified>
</cp:coreProperties>
</file>